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5"/>
  </p:notesMasterIdLst>
  <p:sldIdLst>
    <p:sldId id="256" r:id="rId2"/>
    <p:sldId id="257" r:id="rId3"/>
    <p:sldId id="258" r:id="rId4"/>
    <p:sldId id="259" r:id="rId5"/>
    <p:sldId id="260" r:id="rId6"/>
    <p:sldId id="262" r:id="rId7"/>
    <p:sldId id="263" r:id="rId8"/>
    <p:sldId id="264" r:id="rId9"/>
    <p:sldId id="265" r:id="rId10"/>
    <p:sldId id="266" r:id="rId11"/>
    <p:sldId id="267" r:id="rId12"/>
    <p:sldId id="268" r:id="rId13"/>
    <p:sldId id="269" r:id="rId14"/>
  </p:sldIdLst>
  <p:sldSz cx="18288000" cy="10287000"/>
  <p:notesSz cx="6858000" cy="9144000"/>
  <p:embeddedFontLst>
    <p:embeddedFont>
      <p:font typeface="Fahkwang Light" panose="00000400000000000000" pitchFamily="2" charset="-34"/>
      <p:regular r:id="rId16"/>
    </p:embeddedFont>
    <p:embeddedFont>
      <p:font typeface="Kollektif" panose="020B0604020101010102" pitchFamily="34" charset="0"/>
      <p:regular r:id="rId17"/>
      <p:bold r:id="rId18"/>
      <p:boldItalic r:id="rId19"/>
    </p:embeddedFont>
    <p:embeddedFont>
      <p:font typeface="Kollektif Bold" panose="020B0604020101010102" pitchFamily="34" charset="0"/>
      <p:regular r:id="rId20"/>
      <p:bold r:id="rId21"/>
    </p:embeddedFont>
    <p:embeddedFont>
      <p:font typeface="Kollektif Bold Italics" panose="020B0604020202020204" charset="0"/>
      <p:regular r:id="rId22"/>
    </p:embeddedFont>
    <p:embeddedFont>
      <p:font typeface="Kollektif Italics" panose="020B0604020202020204" charset="0"/>
      <p:regular r:id="rId2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77" d="100"/>
          <a:sy n="77" d="100"/>
        </p:scale>
        <p:origin x="706"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7.fntdata"/><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15.10.2025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15.10.2025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Companies that practice fair chance hiring are able to tap into a larger pool of qualified, diverse talent with a wide range of experiences, better understand their customers, and ultimately, reach stronger business outcomes.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a:t>
            </a:fld>
            <a:endParaRPr lang="cs-CZ"/>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15.10.2025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Stating what you are there for, then saying something about your organization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a:t>
            </a:fld>
            <a:endParaRPr lang="cs-CZ"/>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15.10.2025</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The Business Case:</a:t>
            </a:r>
          </a:p>
          <a:p>
            <a:pPr lvl="0"/>
            <a:r>
              <a:rPr lang="en-US"/>
              <a:t>According to recent survey reports by SHRM and Checkr, executives and human resources professionals report that employees with records get along well with peers, add value to the workplace, and have high levels of retention.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5</a:t>
            </a:fld>
            <a:endParaRPr lang="cs-CZ"/>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15.10.2025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Note for CBO-- If there is a success story with a local employer you have worked with directly, consider replacing the Nehemiah case study with that here.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7</a:t>
            </a:fld>
            <a:endParaRPr lang="cs-CZ"/>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15.10.2025</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Explain what WOTC is here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10</a:t>
            </a:fld>
            <a:endParaRPr lang="cs-CZ"/>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15.10.2025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-Go back to get internal buy in</a:t>
            </a:r>
          </a:p>
          <a:p>
            <a:pPr lvl="0"/>
            <a:r>
              <a:rPr lang="en-US"/>
              <a:t>Set up follow up meeting to address any questions that have come up with internal discussions</a:t>
            </a:r>
          </a:p>
          <a:p>
            <a:pPr lvl="0"/>
            <a:r>
              <a:rPr lang="en-US"/>
              <a:t>-Really want to make it clear that we are walking beside them for this process</a:t>
            </a:r>
          </a:p>
          <a:p>
            <a:pPr lvl="0"/>
            <a:r>
              <a:rPr lang="en-US"/>
              <a:t>-ENCOURAGE CBO TO CUSTOMIZE WHAT THEIR PROCESS IS- how they identify the best candidates, benefits of working with a CBO, etc.</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11</a:t>
            </a:fld>
            <a:endParaRPr lang="cs-CZ"/>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10/15/2025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10/15/2025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10/15/2025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10/15/2025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10/15/2025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10/15/2025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3.sv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8.svg"/><Relationship Id="rId7" Type="http://schemas.openxmlformats.org/officeDocument/2006/relationships/image" Target="../media/image22.sv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sv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742572" y="863348"/>
            <a:ext cx="14232510" cy="8560305"/>
            <a:chOff x="0" y="0"/>
            <a:chExt cx="4814454" cy="2895708"/>
          </a:xfrm>
        </p:grpSpPr>
        <p:sp>
          <p:nvSpPr>
            <p:cNvPr id="3" name="Freeform 3"/>
            <p:cNvSpPr/>
            <p:nvPr/>
          </p:nvSpPr>
          <p:spPr>
            <a:xfrm>
              <a:off x="0" y="0"/>
              <a:ext cx="4814454" cy="2895708"/>
            </a:xfrm>
            <a:custGeom>
              <a:avLst/>
              <a:gdLst/>
              <a:ahLst/>
              <a:cxnLst/>
              <a:rect l="l" t="t" r="r" b="b"/>
              <a:pathLst>
                <a:path w="4814454" h="2895708">
                  <a:moveTo>
                    <a:pt x="0" y="0"/>
                  </a:moveTo>
                  <a:lnTo>
                    <a:pt x="4814454" y="0"/>
                  </a:lnTo>
                  <a:lnTo>
                    <a:pt x="4814454" y="2895708"/>
                  </a:lnTo>
                  <a:lnTo>
                    <a:pt x="0" y="2895708"/>
                  </a:lnTo>
                  <a:close/>
                </a:path>
              </a:pathLst>
            </a:custGeom>
            <a:solidFill>
              <a:srgbClr val="E9E9E9"/>
            </a:solidFill>
          </p:spPr>
          <p:txBody>
            <a:bodyPr/>
            <a:lstStyle/>
            <a:p>
              <a:endParaRPr lang="en-US"/>
            </a:p>
          </p:txBody>
        </p:sp>
      </p:grpSp>
      <p:grpSp>
        <p:nvGrpSpPr>
          <p:cNvPr id="4" name="Group 4"/>
          <p:cNvGrpSpPr>
            <a:grpSpLocks noChangeAspect="1"/>
          </p:cNvGrpSpPr>
          <p:nvPr/>
        </p:nvGrpSpPr>
        <p:grpSpPr>
          <a:xfrm>
            <a:off x="1380887" y="1532090"/>
            <a:ext cx="3178250" cy="7222820"/>
            <a:chOff x="0" y="0"/>
            <a:chExt cx="3093720" cy="7030720"/>
          </a:xfrm>
        </p:grpSpPr>
        <p:sp>
          <p:nvSpPr>
            <p:cNvPr id="5" name="Freeform 5"/>
            <p:cNvSpPr/>
            <p:nvPr/>
          </p:nvSpPr>
          <p:spPr>
            <a:xfrm>
              <a:off x="0" y="0"/>
              <a:ext cx="3093720" cy="7030720"/>
            </a:xfrm>
            <a:custGeom>
              <a:avLst/>
              <a:gdLst/>
              <a:ahLst/>
              <a:cxnLst/>
              <a:rect l="l" t="t" r="r" b="b"/>
              <a:pathLst>
                <a:path w="3093720" h="7030720">
                  <a:moveTo>
                    <a:pt x="0" y="0"/>
                  </a:moveTo>
                  <a:lnTo>
                    <a:pt x="2293620" y="0"/>
                  </a:lnTo>
                  <a:cubicBezTo>
                    <a:pt x="2735580" y="0"/>
                    <a:pt x="3093720" y="358140"/>
                    <a:pt x="3093720" y="800100"/>
                  </a:cubicBezTo>
                  <a:lnTo>
                    <a:pt x="3093720" y="7030720"/>
                  </a:lnTo>
                  <a:lnTo>
                    <a:pt x="3093720" y="7030720"/>
                  </a:lnTo>
                  <a:lnTo>
                    <a:pt x="0" y="7030720"/>
                  </a:lnTo>
                  <a:lnTo>
                    <a:pt x="0" y="7030720"/>
                  </a:lnTo>
                  <a:lnTo>
                    <a:pt x="0" y="0"/>
                  </a:lnTo>
                  <a:lnTo>
                    <a:pt x="0" y="0"/>
                  </a:lnTo>
                  <a:close/>
                </a:path>
              </a:pathLst>
            </a:custGeom>
            <a:blipFill>
              <a:blip r:embed="rId2"/>
              <a:stretch>
                <a:fillRect l="-25752" r="-25752"/>
              </a:stretch>
            </a:blipFill>
          </p:spPr>
          <p:txBody>
            <a:bodyPr/>
            <a:lstStyle/>
            <a:p>
              <a:endParaRPr lang="en-US"/>
            </a:p>
          </p:txBody>
        </p:sp>
      </p:grpSp>
      <p:sp>
        <p:nvSpPr>
          <p:cNvPr id="6" name="TextBox 6"/>
          <p:cNvSpPr txBox="1"/>
          <p:nvPr/>
        </p:nvSpPr>
        <p:spPr>
          <a:xfrm>
            <a:off x="6809712" y="3525899"/>
            <a:ext cx="9405037" cy="3330452"/>
          </a:xfrm>
          <a:prstGeom prst="rect">
            <a:avLst/>
          </a:prstGeom>
        </p:spPr>
        <p:txBody>
          <a:bodyPr lIns="0" tIns="0" rIns="0" bIns="0" rtlCol="0" anchor="t">
            <a:spAutoFit/>
          </a:bodyPr>
          <a:lstStyle/>
          <a:p>
            <a:pPr>
              <a:lnSpc>
                <a:spcPts val="12914"/>
              </a:lnSpc>
            </a:pPr>
            <a:r>
              <a:rPr lang="en-US" sz="11740" spc="234">
                <a:solidFill>
                  <a:srgbClr val="50A5D5"/>
                </a:solidFill>
                <a:latin typeface="Kollektif"/>
              </a:rPr>
              <a:t>Fair Chance Hiring</a:t>
            </a:r>
          </a:p>
        </p:txBody>
      </p:sp>
      <p:sp>
        <p:nvSpPr>
          <p:cNvPr id="7" name="TextBox 7"/>
          <p:cNvSpPr txBox="1"/>
          <p:nvPr/>
        </p:nvSpPr>
        <p:spPr>
          <a:xfrm>
            <a:off x="6850193" y="2117458"/>
            <a:ext cx="9364556" cy="768985"/>
          </a:xfrm>
          <a:prstGeom prst="rect">
            <a:avLst/>
          </a:prstGeom>
        </p:spPr>
        <p:txBody>
          <a:bodyPr lIns="0" tIns="0" rIns="0" bIns="0" rtlCol="0" anchor="t">
            <a:spAutoFit/>
          </a:bodyPr>
          <a:lstStyle/>
          <a:p>
            <a:pPr>
              <a:lnSpc>
                <a:spcPts val="6110"/>
              </a:lnSpc>
            </a:pPr>
            <a:r>
              <a:rPr lang="en-US" sz="4700" spc="188">
                <a:solidFill>
                  <a:srgbClr val="000000"/>
                </a:solidFill>
                <a:latin typeface="Kollektif"/>
              </a:rPr>
              <a:t>AN INTRODUCTION TO </a:t>
            </a:r>
          </a:p>
        </p:txBody>
      </p:sp>
      <p:sp>
        <p:nvSpPr>
          <p:cNvPr id="8" name="TextBox 8"/>
          <p:cNvSpPr txBox="1"/>
          <p:nvPr/>
        </p:nvSpPr>
        <p:spPr>
          <a:xfrm>
            <a:off x="6850193" y="7532212"/>
            <a:ext cx="9364556" cy="1381125"/>
          </a:xfrm>
          <a:prstGeom prst="rect">
            <a:avLst/>
          </a:prstGeom>
        </p:spPr>
        <p:txBody>
          <a:bodyPr lIns="0" tIns="0" rIns="0" bIns="0" rtlCol="0" anchor="t">
            <a:spAutoFit/>
          </a:bodyPr>
          <a:lstStyle/>
          <a:p>
            <a:pPr>
              <a:lnSpc>
                <a:spcPts val="5400"/>
              </a:lnSpc>
            </a:pPr>
            <a:r>
              <a:rPr lang="en-US" sz="4500" spc="225">
                <a:solidFill>
                  <a:srgbClr val="000000"/>
                </a:solidFill>
                <a:latin typeface="Kollektif"/>
              </a:rPr>
              <a:t>PLACEHOLDER FOR CBO NAME/LOGO</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8751208" y="598530"/>
            <a:ext cx="7807888" cy="2567215"/>
            <a:chOff x="0" y="0"/>
            <a:chExt cx="10410518" cy="3422954"/>
          </a:xfrm>
        </p:grpSpPr>
        <p:pic>
          <p:nvPicPr>
            <p:cNvPr id="3" name="Picture 3"/>
            <p:cNvPicPr>
              <a:picLocks noChangeAspect="1"/>
            </p:cNvPicPr>
            <p:nvPr/>
          </p:nvPicPr>
          <p:blipFill>
            <a:blip r:embed="rId3"/>
            <a:srcRect t="35702" b="20457"/>
            <a:stretch>
              <a:fillRect/>
            </a:stretch>
          </p:blipFill>
          <p:spPr>
            <a:xfrm>
              <a:off x="0" y="0"/>
              <a:ext cx="10410518" cy="3422954"/>
            </a:xfrm>
            <a:prstGeom prst="rect">
              <a:avLst/>
            </a:prstGeom>
          </p:spPr>
        </p:pic>
      </p:grpSp>
      <p:sp>
        <p:nvSpPr>
          <p:cNvPr id="4" name="AutoShape 4"/>
          <p:cNvSpPr/>
          <p:nvPr/>
        </p:nvSpPr>
        <p:spPr>
          <a:xfrm>
            <a:off x="-129767" y="10129838"/>
            <a:ext cx="18547535" cy="0"/>
          </a:xfrm>
          <a:prstGeom prst="line">
            <a:avLst/>
          </a:prstGeom>
          <a:ln w="238125" cap="flat">
            <a:solidFill>
              <a:srgbClr val="50A5D5"/>
            </a:solidFill>
            <a:prstDash val="solid"/>
            <a:headEnd type="none" w="sm" len="sm"/>
            <a:tailEnd type="none" w="sm" len="sm"/>
          </a:ln>
        </p:spPr>
        <p:txBody>
          <a:bodyPr/>
          <a:lstStyle/>
          <a:p>
            <a:endParaRPr lang="en-US"/>
          </a:p>
        </p:txBody>
      </p:sp>
      <p:sp>
        <p:nvSpPr>
          <p:cNvPr id="5" name="TextBox 5"/>
          <p:cNvSpPr txBox="1"/>
          <p:nvPr/>
        </p:nvSpPr>
        <p:spPr>
          <a:xfrm>
            <a:off x="702748" y="308826"/>
            <a:ext cx="7597564" cy="3045501"/>
          </a:xfrm>
          <a:prstGeom prst="rect">
            <a:avLst/>
          </a:prstGeom>
        </p:spPr>
        <p:txBody>
          <a:bodyPr lIns="0" tIns="0" rIns="0" bIns="0" rtlCol="0" anchor="t">
            <a:spAutoFit/>
          </a:bodyPr>
          <a:lstStyle/>
          <a:p>
            <a:pPr marL="0" lvl="0" indent="0" algn="l">
              <a:lnSpc>
                <a:spcPts val="8055"/>
              </a:lnSpc>
              <a:spcBef>
                <a:spcPct val="0"/>
              </a:spcBef>
            </a:pPr>
            <a:r>
              <a:rPr lang="en-US" sz="6196">
                <a:solidFill>
                  <a:srgbClr val="50A5D5"/>
                </a:solidFill>
                <a:latin typeface="Kollektif Bold"/>
              </a:rPr>
              <a:t>Reported by Businesses Themselves...</a:t>
            </a:r>
          </a:p>
        </p:txBody>
      </p:sp>
      <p:grpSp>
        <p:nvGrpSpPr>
          <p:cNvPr id="6" name="Group 6"/>
          <p:cNvGrpSpPr/>
          <p:nvPr/>
        </p:nvGrpSpPr>
        <p:grpSpPr>
          <a:xfrm>
            <a:off x="702748" y="3716277"/>
            <a:ext cx="9276624" cy="673961"/>
            <a:chOff x="0" y="0"/>
            <a:chExt cx="12368832" cy="898615"/>
          </a:xfrm>
        </p:grpSpPr>
        <p:pic>
          <p:nvPicPr>
            <p:cNvPr id="7" name="Picture 7"/>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0"/>
              <a:ext cx="869205" cy="898615"/>
            </a:xfrm>
            <a:prstGeom prst="rect">
              <a:avLst/>
            </a:prstGeom>
          </p:spPr>
        </p:pic>
        <p:sp>
          <p:nvSpPr>
            <p:cNvPr id="8" name="TextBox 8"/>
            <p:cNvSpPr txBox="1"/>
            <p:nvPr/>
          </p:nvSpPr>
          <p:spPr>
            <a:xfrm>
              <a:off x="1386815" y="-35410"/>
              <a:ext cx="10982018" cy="836084"/>
            </a:xfrm>
            <a:prstGeom prst="rect">
              <a:avLst/>
            </a:prstGeom>
          </p:spPr>
          <p:txBody>
            <a:bodyPr lIns="0" tIns="0" rIns="0" bIns="0" rtlCol="0" anchor="t">
              <a:spAutoFit/>
            </a:bodyPr>
            <a:lstStyle/>
            <a:p>
              <a:pPr marL="0" lvl="0" indent="0" algn="l">
                <a:lnSpc>
                  <a:spcPts val="5599"/>
                </a:lnSpc>
                <a:spcBef>
                  <a:spcPct val="0"/>
                </a:spcBef>
              </a:pPr>
              <a:r>
                <a:rPr lang="en-US" sz="3499">
                  <a:solidFill>
                    <a:srgbClr val="000000"/>
                  </a:solidFill>
                  <a:latin typeface="Kollektif"/>
                </a:rPr>
                <a:t>"It's the right thing to do."</a:t>
              </a:r>
            </a:p>
          </p:txBody>
        </p:sp>
      </p:grpSp>
      <p:grpSp>
        <p:nvGrpSpPr>
          <p:cNvPr id="9" name="Group 9"/>
          <p:cNvGrpSpPr/>
          <p:nvPr/>
        </p:nvGrpSpPr>
        <p:grpSpPr>
          <a:xfrm>
            <a:off x="702748" y="4568825"/>
            <a:ext cx="16556552" cy="1149351"/>
            <a:chOff x="0" y="0"/>
            <a:chExt cx="22075403" cy="1532468"/>
          </a:xfrm>
        </p:grpSpPr>
        <p:sp>
          <p:nvSpPr>
            <p:cNvPr id="10" name="TextBox 10"/>
            <p:cNvSpPr txBox="1"/>
            <p:nvPr/>
          </p:nvSpPr>
          <p:spPr>
            <a:xfrm>
              <a:off x="1386815" y="-66675"/>
              <a:ext cx="20688588" cy="1599143"/>
            </a:xfrm>
            <a:prstGeom prst="rect">
              <a:avLst/>
            </a:prstGeom>
          </p:spPr>
          <p:txBody>
            <a:bodyPr lIns="0" tIns="0" rIns="0" bIns="0" rtlCol="0" anchor="t">
              <a:spAutoFit/>
            </a:bodyPr>
            <a:lstStyle/>
            <a:p>
              <a:pPr>
                <a:lnSpc>
                  <a:spcPts val="4899"/>
                </a:lnSpc>
                <a:spcBef>
                  <a:spcPct val="0"/>
                </a:spcBef>
              </a:pPr>
              <a:r>
                <a:rPr lang="en-US" sz="3499">
                  <a:solidFill>
                    <a:srgbClr val="000000"/>
                  </a:solidFill>
                  <a:latin typeface="Kollektif"/>
                </a:rPr>
                <a:t>The Work Opportunity Tax Credit (WOTC) is notable, but the real benefit is increased retention rates, loyalty, and productivity</a:t>
              </a:r>
            </a:p>
          </p:txBody>
        </p:sp>
        <p:pic>
          <p:nvPicPr>
            <p:cNvPr id="11" name="Picture 11"/>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316927"/>
              <a:ext cx="869205" cy="898615"/>
            </a:xfrm>
            <a:prstGeom prst="rect">
              <a:avLst/>
            </a:prstGeom>
          </p:spPr>
        </p:pic>
      </p:grpSp>
      <p:grpSp>
        <p:nvGrpSpPr>
          <p:cNvPr id="12" name="Group 12"/>
          <p:cNvGrpSpPr/>
          <p:nvPr/>
        </p:nvGrpSpPr>
        <p:grpSpPr>
          <a:xfrm>
            <a:off x="702748" y="5899150"/>
            <a:ext cx="16556552" cy="673961"/>
            <a:chOff x="0" y="0"/>
            <a:chExt cx="22075403" cy="898615"/>
          </a:xfrm>
        </p:grpSpPr>
        <p:sp>
          <p:nvSpPr>
            <p:cNvPr id="13" name="TextBox 13"/>
            <p:cNvSpPr txBox="1"/>
            <p:nvPr/>
          </p:nvSpPr>
          <p:spPr>
            <a:xfrm>
              <a:off x="1386815" y="29148"/>
              <a:ext cx="20688588" cy="773643"/>
            </a:xfrm>
            <a:prstGeom prst="rect">
              <a:avLst/>
            </a:prstGeom>
          </p:spPr>
          <p:txBody>
            <a:bodyPr lIns="0" tIns="0" rIns="0" bIns="0" rtlCol="0" anchor="t">
              <a:spAutoFit/>
            </a:bodyPr>
            <a:lstStyle/>
            <a:p>
              <a:pPr>
                <a:lnSpc>
                  <a:spcPts val="4899"/>
                </a:lnSpc>
                <a:spcBef>
                  <a:spcPct val="0"/>
                </a:spcBef>
              </a:pPr>
              <a:r>
                <a:rPr lang="en-US" sz="3499" dirty="0">
                  <a:solidFill>
                    <a:srgbClr val="000000"/>
                  </a:solidFill>
                  <a:latin typeface="Kollektif"/>
                </a:rPr>
                <a:t>Contributes to internal company goals and pillars</a:t>
              </a:r>
            </a:p>
          </p:txBody>
        </p:sp>
        <p:pic>
          <p:nvPicPr>
            <p:cNvPr id="14" name="Picture 14"/>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0"/>
              <a:ext cx="869205" cy="898615"/>
            </a:xfrm>
            <a:prstGeom prst="rect">
              <a:avLst/>
            </a:prstGeom>
          </p:spPr>
        </p:pic>
      </p:grpSp>
      <p:grpSp>
        <p:nvGrpSpPr>
          <p:cNvPr id="15" name="Group 15"/>
          <p:cNvGrpSpPr/>
          <p:nvPr/>
        </p:nvGrpSpPr>
        <p:grpSpPr>
          <a:xfrm>
            <a:off x="702748" y="8156280"/>
            <a:ext cx="16556552" cy="1768476"/>
            <a:chOff x="0" y="0"/>
            <a:chExt cx="22075403" cy="2357968"/>
          </a:xfrm>
        </p:grpSpPr>
        <p:sp>
          <p:nvSpPr>
            <p:cNvPr id="16" name="TextBox 16"/>
            <p:cNvSpPr txBox="1"/>
            <p:nvPr/>
          </p:nvSpPr>
          <p:spPr>
            <a:xfrm>
              <a:off x="1386815" y="-66675"/>
              <a:ext cx="20688588" cy="2424643"/>
            </a:xfrm>
            <a:prstGeom prst="rect">
              <a:avLst/>
            </a:prstGeom>
          </p:spPr>
          <p:txBody>
            <a:bodyPr lIns="0" tIns="0" rIns="0" bIns="0" rtlCol="0" anchor="t">
              <a:spAutoFit/>
            </a:bodyPr>
            <a:lstStyle/>
            <a:p>
              <a:pPr>
                <a:lnSpc>
                  <a:spcPts val="4899"/>
                </a:lnSpc>
                <a:spcBef>
                  <a:spcPct val="0"/>
                </a:spcBef>
              </a:pPr>
              <a:r>
                <a:rPr lang="en-US" sz="3499">
                  <a:solidFill>
                    <a:srgbClr val="000000"/>
                  </a:solidFill>
                  <a:latin typeface="Kollektif"/>
                </a:rPr>
                <a:t>Hired someone who is knowledgeable about the needs and challenges of the justice-impacted population, or worked with a reputable nonprofit to provide a candidate pipeline</a:t>
              </a:r>
            </a:p>
          </p:txBody>
        </p:sp>
        <p:pic>
          <p:nvPicPr>
            <p:cNvPr id="17" name="Picture 17"/>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729677"/>
              <a:ext cx="869205" cy="898615"/>
            </a:xfrm>
            <a:prstGeom prst="rect">
              <a:avLst/>
            </a:prstGeom>
          </p:spPr>
        </p:pic>
      </p:grpSp>
      <p:sp>
        <p:nvSpPr>
          <p:cNvPr id="18" name="TextBox 18"/>
          <p:cNvSpPr txBox="1"/>
          <p:nvPr/>
        </p:nvSpPr>
        <p:spPr>
          <a:xfrm>
            <a:off x="1742859" y="6759279"/>
            <a:ext cx="15516441" cy="1216026"/>
          </a:xfrm>
          <a:prstGeom prst="rect">
            <a:avLst/>
          </a:prstGeom>
        </p:spPr>
        <p:txBody>
          <a:bodyPr lIns="0" tIns="0" rIns="0" bIns="0" rtlCol="0" anchor="t">
            <a:spAutoFit/>
          </a:bodyPr>
          <a:lstStyle/>
          <a:p>
            <a:pPr>
              <a:lnSpc>
                <a:spcPts val="4899"/>
              </a:lnSpc>
              <a:spcBef>
                <a:spcPct val="0"/>
              </a:spcBef>
            </a:pPr>
            <a:r>
              <a:rPr lang="en-US" sz="3499">
                <a:solidFill>
                  <a:srgbClr val="000000"/>
                </a:solidFill>
                <a:latin typeface="Kollektif"/>
              </a:rPr>
              <a:t>Idea generally started with Upper Level buy in, companies who have had most success have had this trickle-down excitement come from “high up”</a:t>
            </a:r>
          </a:p>
        </p:txBody>
      </p:sp>
      <p:pic>
        <p:nvPicPr>
          <p:cNvPr id="19" name="Picture 19"/>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702748" y="7063649"/>
            <a:ext cx="651904" cy="673961"/>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457087" y="1370899"/>
            <a:ext cx="10805777" cy="6370067"/>
            <a:chOff x="0" y="0"/>
            <a:chExt cx="3655287" cy="2154813"/>
          </a:xfrm>
        </p:grpSpPr>
        <p:sp>
          <p:nvSpPr>
            <p:cNvPr id="3" name="Freeform 3"/>
            <p:cNvSpPr/>
            <p:nvPr/>
          </p:nvSpPr>
          <p:spPr>
            <a:xfrm>
              <a:off x="0" y="0"/>
              <a:ext cx="3655288" cy="2154813"/>
            </a:xfrm>
            <a:custGeom>
              <a:avLst/>
              <a:gdLst/>
              <a:ahLst/>
              <a:cxnLst/>
              <a:rect l="l" t="t" r="r" b="b"/>
              <a:pathLst>
                <a:path w="3655288" h="2154813">
                  <a:moveTo>
                    <a:pt x="3530828" y="2154813"/>
                  </a:moveTo>
                  <a:lnTo>
                    <a:pt x="124460" y="2154813"/>
                  </a:lnTo>
                  <a:cubicBezTo>
                    <a:pt x="55880" y="2154813"/>
                    <a:pt x="0" y="2098933"/>
                    <a:pt x="0" y="2030353"/>
                  </a:cubicBezTo>
                  <a:lnTo>
                    <a:pt x="0" y="124460"/>
                  </a:lnTo>
                  <a:cubicBezTo>
                    <a:pt x="0" y="55880"/>
                    <a:pt x="55880" y="0"/>
                    <a:pt x="124460" y="0"/>
                  </a:cubicBezTo>
                  <a:lnTo>
                    <a:pt x="3530828" y="0"/>
                  </a:lnTo>
                  <a:cubicBezTo>
                    <a:pt x="3599407" y="0"/>
                    <a:pt x="3655288" y="55880"/>
                    <a:pt x="3655288" y="124460"/>
                  </a:cubicBezTo>
                  <a:lnTo>
                    <a:pt x="3655288" y="2030353"/>
                  </a:lnTo>
                  <a:cubicBezTo>
                    <a:pt x="3655288" y="2098933"/>
                    <a:pt x="3599407" y="2154813"/>
                    <a:pt x="3530828" y="2154813"/>
                  </a:cubicBezTo>
                  <a:close/>
                </a:path>
              </a:pathLst>
            </a:custGeom>
            <a:solidFill>
              <a:srgbClr val="E9E9E9"/>
            </a:solidFill>
          </p:spPr>
          <p:txBody>
            <a:bodyPr/>
            <a:lstStyle/>
            <a:p>
              <a:endParaRPr lang="en-US"/>
            </a:p>
          </p:txBody>
        </p:sp>
      </p:grpSp>
      <p:grpSp>
        <p:nvGrpSpPr>
          <p:cNvPr id="4" name="Group 4"/>
          <p:cNvGrpSpPr/>
          <p:nvPr/>
        </p:nvGrpSpPr>
        <p:grpSpPr>
          <a:xfrm>
            <a:off x="11530653" y="3010277"/>
            <a:ext cx="5889799" cy="5905824"/>
            <a:chOff x="0" y="0"/>
            <a:chExt cx="7853066" cy="7874432"/>
          </a:xfrm>
        </p:grpSpPr>
        <p:pic>
          <p:nvPicPr>
            <p:cNvPr id="5" name="Picture 5"/>
            <p:cNvPicPr>
              <a:picLocks noChangeAspect="1"/>
            </p:cNvPicPr>
            <p:nvPr/>
          </p:nvPicPr>
          <p:blipFill>
            <a:blip r:embed="rId3"/>
            <a:srcRect l="16757" r="16757"/>
            <a:stretch>
              <a:fillRect/>
            </a:stretch>
          </p:blipFill>
          <p:spPr>
            <a:xfrm>
              <a:off x="0" y="0"/>
              <a:ext cx="7853066" cy="7874432"/>
            </a:xfrm>
            <a:prstGeom prst="rect">
              <a:avLst/>
            </a:prstGeom>
          </p:spPr>
        </p:pic>
      </p:grpSp>
      <p:sp>
        <p:nvSpPr>
          <p:cNvPr id="6" name="AutoShape 6"/>
          <p:cNvSpPr/>
          <p:nvPr/>
        </p:nvSpPr>
        <p:spPr>
          <a:xfrm>
            <a:off x="-129767" y="10129838"/>
            <a:ext cx="18547535" cy="0"/>
          </a:xfrm>
          <a:prstGeom prst="line">
            <a:avLst/>
          </a:prstGeom>
          <a:ln w="238125" cap="flat">
            <a:solidFill>
              <a:srgbClr val="50A5D5"/>
            </a:solidFill>
            <a:prstDash val="solid"/>
            <a:headEnd type="none" w="sm" len="sm"/>
            <a:tailEnd type="none" w="sm" len="sm"/>
          </a:ln>
        </p:spPr>
        <p:txBody>
          <a:bodyPr/>
          <a:lstStyle/>
          <a:p>
            <a:endParaRPr lang="en-US"/>
          </a:p>
        </p:txBody>
      </p:sp>
      <p:sp>
        <p:nvSpPr>
          <p:cNvPr id="7" name="TextBox 7"/>
          <p:cNvSpPr txBox="1"/>
          <p:nvPr/>
        </p:nvSpPr>
        <p:spPr>
          <a:xfrm>
            <a:off x="2189299" y="2781839"/>
            <a:ext cx="9341354" cy="3181350"/>
          </a:xfrm>
          <a:prstGeom prst="rect">
            <a:avLst/>
          </a:prstGeom>
        </p:spPr>
        <p:txBody>
          <a:bodyPr lIns="0" tIns="0" rIns="0" bIns="0" rtlCol="0" anchor="t">
            <a:spAutoFit/>
          </a:bodyPr>
          <a:lstStyle/>
          <a:p>
            <a:pPr algn="ctr">
              <a:lnSpc>
                <a:spcPts val="12599"/>
              </a:lnSpc>
            </a:pPr>
            <a:r>
              <a:rPr lang="en-US" sz="10499">
                <a:solidFill>
                  <a:srgbClr val="50A5D5"/>
                </a:solidFill>
                <a:latin typeface="Kollektif"/>
              </a:rPr>
              <a:t>What are the next steps?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28700" y="1028700"/>
            <a:ext cx="16230600" cy="8229600"/>
            <a:chOff x="0" y="0"/>
            <a:chExt cx="4274726" cy="2167467"/>
          </a:xfrm>
        </p:grpSpPr>
        <p:sp>
          <p:nvSpPr>
            <p:cNvPr id="3" name="Freeform 3"/>
            <p:cNvSpPr/>
            <p:nvPr/>
          </p:nvSpPr>
          <p:spPr>
            <a:xfrm>
              <a:off x="0" y="0"/>
              <a:ext cx="4274726" cy="2167467"/>
            </a:xfrm>
            <a:custGeom>
              <a:avLst/>
              <a:gdLst/>
              <a:ahLst/>
              <a:cxnLst/>
              <a:rect l="l" t="t" r="r" b="b"/>
              <a:pathLst>
                <a:path w="4274726" h="2167467">
                  <a:moveTo>
                    <a:pt x="0" y="0"/>
                  </a:moveTo>
                  <a:lnTo>
                    <a:pt x="4274726" y="0"/>
                  </a:lnTo>
                  <a:lnTo>
                    <a:pt x="4274726" y="2167467"/>
                  </a:lnTo>
                  <a:lnTo>
                    <a:pt x="0" y="2167467"/>
                  </a:lnTo>
                  <a:close/>
                </a:path>
              </a:pathLst>
            </a:custGeom>
            <a:solidFill>
              <a:srgbClr val="E9E9E9"/>
            </a:solidFill>
          </p:spPr>
          <p:txBody>
            <a:bodyPr/>
            <a:lstStyle/>
            <a:p>
              <a:endParaRPr lang="en-US"/>
            </a:p>
          </p:txBody>
        </p:sp>
        <p:sp>
          <p:nvSpPr>
            <p:cNvPr id="4" name="TextBox 4"/>
            <p:cNvSpPr txBox="1"/>
            <p:nvPr/>
          </p:nvSpPr>
          <p:spPr>
            <a:xfrm>
              <a:off x="0" y="-104775"/>
              <a:ext cx="812800" cy="917575"/>
            </a:xfrm>
            <a:prstGeom prst="rect">
              <a:avLst/>
            </a:prstGeom>
          </p:spPr>
          <p:txBody>
            <a:bodyPr lIns="50800" tIns="50800" rIns="50800" bIns="50800" rtlCol="0" anchor="ctr"/>
            <a:lstStyle/>
            <a:p>
              <a:pPr algn="ctr">
                <a:lnSpc>
                  <a:spcPts val="4160"/>
                </a:lnSpc>
              </a:pPr>
              <a:endParaRPr/>
            </a:p>
          </p:txBody>
        </p:sp>
      </p:grpSp>
      <p:sp>
        <p:nvSpPr>
          <p:cNvPr id="5" name="TextBox 5"/>
          <p:cNvSpPr txBox="1"/>
          <p:nvPr/>
        </p:nvSpPr>
        <p:spPr>
          <a:xfrm>
            <a:off x="1427061" y="1585422"/>
            <a:ext cx="15363579" cy="6042660"/>
          </a:xfrm>
          <a:prstGeom prst="rect">
            <a:avLst/>
          </a:prstGeom>
        </p:spPr>
        <p:txBody>
          <a:bodyPr lIns="0" tIns="0" rIns="0" bIns="0" rtlCol="0" anchor="t">
            <a:spAutoFit/>
          </a:bodyPr>
          <a:lstStyle/>
          <a:p>
            <a:pPr algn="ctr">
              <a:lnSpc>
                <a:spcPts val="3990"/>
              </a:lnSpc>
            </a:pPr>
            <a:r>
              <a:rPr lang="en-US" sz="2850" spc="85">
                <a:solidFill>
                  <a:srgbClr val="000000"/>
                </a:solidFill>
                <a:latin typeface="Kollektif"/>
              </a:rPr>
              <a:t>This slide deck was produced by the Responsible Business Initiative for Justice (RBIJ) in conjunction with the National Reentry Workforce Collaborative (NRWC).</a:t>
            </a:r>
          </a:p>
          <a:p>
            <a:pPr algn="ctr">
              <a:lnSpc>
                <a:spcPts val="3990"/>
              </a:lnSpc>
            </a:pPr>
            <a:endParaRPr lang="en-US" sz="2850" spc="85">
              <a:solidFill>
                <a:srgbClr val="000000"/>
              </a:solidFill>
              <a:latin typeface="Kollektif"/>
            </a:endParaRPr>
          </a:p>
          <a:p>
            <a:pPr algn="ctr">
              <a:lnSpc>
                <a:spcPts val="3990"/>
              </a:lnSpc>
            </a:pPr>
            <a:r>
              <a:rPr lang="en-US" sz="2850" spc="85">
                <a:solidFill>
                  <a:srgbClr val="000000"/>
                </a:solidFill>
                <a:latin typeface="Kollektif Bold"/>
              </a:rPr>
              <a:t>RBIJ</a:t>
            </a:r>
            <a:r>
              <a:rPr lang="en-US" sz="2850" spc="85">
                <a:solidFill>
                  <a:srgbClr val="000000"/>
                </a:solidFill>
                <a:latin typeface="Kollektif"/>
              </a:rPr>
              <a:t> is an international non-profit organization working with companies to champion fairness, equality, and effectiveness across systems of punishment and incarceration. To learn more about RBIJ, please visit </a:t>
            </a:r>
            <a:r>
              <a:rPr lang="en-US" sz="2850" u="sng" spc="85">
                <a:solidFill>
                  <a:srgbClr val="000000"/>
                </a:solidFill>
                <a:latin typeface="Kollektif"/>
              </a:rPr>
              <a:t>www.responsiblebusinessinitiative.org</a:t>
            </a:r>
            <a:r>
              <a:rPr lang="en-US" sz="2850" spc="85">
                <a:solidFill>
                  <a:srgbClr val="000000"/>
                </a:solidFill>
                <a:latin typeface="Kollektif"/>
              </a:rPr>
              <a:t>.</a:t>
            </a:r>
          </a:p>
          <a:p>
            <a:pPr algn="ctr">
              <a:lnSpc>
                <a:spcPts val="3990"/>
              </a:lnSpc>
            </a:pPr>
            <a:endParaRPr lang="en-US" sz="2850" spc="85">
              <a:solidFill>
                <a:srgbClr val="000000"/>
              </a:solidFill>
              <a:latin typeface="Kollektif"/>
            </a:endParaRPr>
          </a:p>
          <a:p>
            <a:pPr algn="ctr">
              <a:lnSpc>
                <a:spcPts val="3990"/>
              </a:lnSpc>
            </a:pPr>
            <a:r>
              <a:rPr lang="en-US" sz="2850" spc="85">
                <a:solidFill>
                  <a:srgbClr val="000000"/>
                </a:solidFill>
                <a:latin typeface="Kollektif"/>
              </a:rPr>
              <a:t>The </a:t>
            </a:r>
            <a:r>
              <a:rPr lang="en-US" sz="2850" spc="85">
                <a:solidFill>
                  <a:srgbClr val="000000"/>
                </a:solidFill>
                <a:latin typeface="Kollektif Bold"/>
              </a:rPr>
              <a:t>NRWC</a:t>
            </a:r>
            <a:r>
              <a:rPr lang="en-US" sz="2850" spc="85">
                <a:solidFill>
                  <a:srgbClr val="000000"/>
                </a:solidFill>
                <a:latin typeface="Kollektif"/>
              </a:rPr>
              <a:t> is committed to building an inclusive national community that elevates the voices and talents of justice-impacted persons and other stakeholders who are committed to leveling the playing field for people impacted by the justice system. To learn more about the NRWC, please visit </a:t>
            </a:r>
            <a:r>
              <a:rPr lang="en-US" sz="2850" u="sng" spc="85">
                <a:solidFill>
                  <a:srgbClr val="000000"/>
                </a:solidFill>
                <a:latin typeface="Kollektif"/>
              </a:rPr>
              <a:t>thenrwc.org.</a:t>
            </a:r>
          </a:p>
          <a:p>
            <a:pPr algn="ctr">
              <a:lnSpc>
                <a:spcPts val="3990"/>
              </a:lnSpc>
            </a:pPr>
            <a:endParaRPr lang="en-US" sz="2850" u="sng" spc="85">
              <a:solidFill>
                <a:srgbClr val="000000"/>
              </a:solidFill>
              <a:latin typeface="Kollektif"/>
            </a:endParaRPr>
          </a:p>
        </p:txBody>
      </p:sp>
      <p:pic>
        <p:nvPicPr>
          <p:cNvPr id="6" name="Picture 6"/>
          <p:cNvPicPr>
            <a:picLocks noChangeAspect="1"/>
          </p:cNvPicPr>
          <p:nvPr/>
        </p:nvPicPr>
        <p:blipFill>
          <a:blip r:embed="rId2"/>
          <a:srcRect/>
          <a:stretch>
            <a:fillRect/>
          </a:stretch>
        </p:blipFill>
        <p:spPr>
          <a:xfrm>
            <a:off x="1427061" y="7748171"/>
            <a:ext cx="4245304" cy="1129251"/>
          </a:xfrm>
          <a:prstGeom prst="rect">
            <a:avLst/>
          </a:prstGeom>
        </p:spPr>
      </p:pic>
      <p:pic>
        <p:nvPicPr>
          <p:cNvPr id="7" name="Picture 7"/>
          <p:cNvPicPr>
            <a:picLocks noChangeAspect="1"/>
          </p:cNvPicPr>
          <p:nvPr/>
        </p:nvPicPr>
        <p:blipFill>
          <a:blip r:embed="rId3"/>
          <a:srcRect/>
          <a:stretch>
            <a:fillRect/>
          </a:stretch>
        </p:blipFill>
        <p:spPr>
          <a:xfrm>
            <a:off x="12600000" y="7680096"/>
            <a:ext cx="4190640" cy="1197326"/>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9E9E9"/>
        </a:solidFill>
        <a:effectLst/>
      </p:bgPr>
    </p:bg>
    <p:spTree>
      <p:nvGrpSpPr>
        <p:cNvPr id="1" name=""/>
        <p:cNvGrpSpPr/>
        <p:nvPr/>
      </p:nvGrpSpPr>
      <p:grpSpPr>
        <a:xfrm>
          <a:off x="0" y="0"/>
          <a:ext cx="0" cy="0"/>
          <a:chOff x="0" y="0"/>
          <a:chExt cx="0" cy="0"/>
        </a:xfrm>
      </p:grpSpPr>
      <p:grpSp>
        <p:nvGrpSpPr>
          <p:cNvPr id="2" name="Group 2"/>
          <p:cNvGrpSpPr/>
          <p:nvPr/>
        </p:nvGrpSpPr>
        <p:grpSpPr>
          <a:xfrm>
            <a:off x="1522598" y="1205092"/>
            <a:ext cx="15242804" cy="7876816"/>
            <a:chOff x="0" y="0"/>
            <a:chExt cx="5156208" cy="2664503"/>
          </a:xfrm>
        </p:grpSpPr>
        <p:sp>
          <p:nvSpPr>
            <p:cNvPr id="3" name="Freeform 3"/>
            <p:cNvSpPr/>
            <p:nvPr/>
          </p:nvSpPr>
          <p:spPr>
            <a:xfrm>
              <a:off x="0" y="0"/>
              <a:ext cx="5156208" cy="2664503"/>
            </a:xfrm>
            <a:custGeom>
              <a:avLst/>
              <a:gdLst/>
              <a:ahLst/>
              <a:cxnLst/>
              <a:rect l="l" t="t" r="r" b="b"/>
              <a:pathLst>
                <a:path w="5156208" h="2664503">
                  <a:moveTo>
                    <a:pt x="5031748" y="2664503"/>
                  </a:moveTo>
                  <a:lnTo>
                    <a:pt x="124460" y="2664503"/>
                  </a:lnTo>
                  <a:cubicBezTo>
                    <a:pt x="55880" y="2664503"/>
                    <a:pt x="0" y="2608623"/>
                    <a:pt x="0" y="2540043"/>
                  </a:cubicBezTo>
                  <a:lnTo>
                    <a:pt x="0" y="124460"/>
                  </a:lnTo>
                  <a:cubicBezTo>
                    <a:pt x="0" y="55880"/>
                    <a:pt x="55880" y="0"/>
                    <a:pt x="124460" y="0"/>
                  </a:cubicBezTo>
                  <a:lnTo>
                    <a:pt x="5031748" y="0"/>
                  </a:lnTo>
                  <a:cubicBezTo>
                    <a:pt x="5100328" y="0"/>
                    <a:pt x="5156208" y="55880"/>
                    <a:pt x="5156208" y="124460"/>
                  </a:cubicBezTo>
                  <a:lnTo>
                    <a:pt x="5156208" y="2540043"/>
                  </a:lnTo>
                  <a:cubicBezTo>
                    <a:pt x="5156208" y="2608623"/>
                    <a:pt x="5100328" y="2664503"/>
                    <a:pt x="5031748" y="2664503"/>
                  </a:cubicBezTo>
                  <a:close/>
                </a:path>
              </a:pathLst>
            </a:custGeom>
            <a:solidFill>
              <a:srgbClr val="FFFFFF"/>
            </a:solidFill>
          </p:spPr>
          <p:txBody>
            <a:bodyPr/>
            <a:lstStyle/>
            <a:p>
              <a:endParaRPr lang="en-US"/>
            </a:p>
          </p:txBody>
        </p:sp>
      </p:grpSp>
      <p:sp>
        <p:nvSpPr>
          <p:cNvPr id="4" name="AutoShape 4"/>
          <p:cNvSpPr/>
          <p:nvPr/>
        </p:nvSpPr>
        <p:spPr>
          <a:xfrm>
            <a:off x="-129767" y="10129838"/>
            <a:ext cx="18547535" cy="0"/>
          </a:xfrm>
          <a:prstGeom prst="line">
            <a:avLst/>
          </a:prstGeom>
          <a:ln w="238125" cap="flat">
            <a:solidFill>
              <a:srgbClr val="50A5D5"/>
            </a:solidFill>
            <a:prstDash val="solid"/>
            <a:headEnd type="none" w="sm" len="sm"/>
            <a:tailEnd type="none" w="sm" len="sm"/>
          </a:ln>
        </p:spPr>
        <p:txBody>
          <a:bodyPr/>
          <a:lstStyle/>
          <a:p>
            <a:endParaRPr lang="en-US"/>
          </a:p>
        </p:txBody>
      </p:sp>
      <p:sp>
        <p:nvSpPr>
          <p:cNvPr id="5" name="TextBox 5"/>
          <p:cNvSpPr txBox="1"/>
          <p:nvPr/>
        </p:nvSpPr>
        <p:spPr>
          <a:xfrm>
            <a:off x="2310682" y="4238936"/>
            <a:ext cx="7455450" cy="1618627"/>
          </a:xfrm>
          <a:prstGeom prst="rect">
            <a:avLst/>
          </a:prstGeom>
        </p:spPr>
        <p:txBody>
          <a:bodyPr lIns="0" tIns="0" rIns="0" bIns="0" rtlCol="0" anchor="t">
            <a:spAutoFit/>
          </a:bodyPr>
          <a:lstStyle/>
          <a:p>
            <a:pPr algn="ctr">
              <a:lnSpc>
                <a:spcPts val="13159"/>
              </a:lnSpc>
            </a:pPr>
            <a:r>
              <a:rPr lang="en-US" sz="9399" spc="281">
                <a:solidFill>
                  <a:srgbClr val="50A5D5"/>
                </a:solidFill>
                <a:latin typeface="Kollektif"/>
              </a:rPr>
              <a:t>Thank you!</a:t>
            </a:r>
          </a:p>
        </p:txBody>
      </p:sp>
      <p:grpSp>
        <p:nvGrpSpPr>
          <p:cNvPr id="6" name="Group 6"/>
          <p:cNvGrpSpPr/>
          <p:nvPr/>
        </p:nvGrpSpPr>
        <p:grpSpPr>
          <a:xfrm>
            <a:off x="10715679" y="6526048"/>
            <a:ext cx="5230574" cy="1710957"/>
            <a:chOff x="0" y="0"/>
            <a:chExt cx="6974098" cy="2281276"/>
          </a:xfrm>
        </p:grpSpPr>
        <p:pic>
          <p:nvPicPr>
            <p:cNvPr id="7" name="Picture 7"/>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904339"/>
              <a:ext cx="480139" cy="480139"/>
            </a:xfrm>
            <a:prstGeom prst="rect">
              <a:avLst/>
            </a:prstGeom>
          </p:spPr>
        </p:pic>
        <p:pic>
          <p:nvPicPr>
            <p:cNvPr id="8" name="Picture 8"/>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73487"/>
              <a:ext cx="505539" cy="360829"/>
            </a:xfrm>
            <a:prstGeom prst="rect">
              <a:avLst/>
            </a:prstGeom>
          </p:spPr>
        </p:pic>
        <p:pic>
          <p:nvPicPr>
            <p:cNvPr id="9" name="Picture 9"/>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25400" y="1760800"/>
              <a:ext cx="480139" cy="520476"/>
            </a:xfrm>
            <a:prstGeom prst="rect">
              <a:avLst/>
            </a:prstGeom>
          </p:spPr>
        </p:pic>
        <p:sp>
          <p:nvSpPr>
            <p:cNvPr id="10" name="TextBox 10"/>
            <p:cNvSpPr txBox="1"/>
            <p:nvPr/>
          </p:nvSpPr>
          <p:spPr>
            <a:xfrm>
              <a:off x="887824" y="-66675"/>
              <a:ext cx="6086274" cy="561975"/>
            </a:xfrm>
            <a:prstGeom prst="rect">
              <a:avLst/>
            </a:prstGeom>
          </p:spPr>
          <p:txBody>
            <a:bodyPr lIns="0" tIns="0" rIns="0" bIns="0" rtlCol="0" anchor="t">
              <a:spAutoFit/>
            </a:bodyPr>
            <a:lstStyle/>
            <a:p>
              <a:pPr>
                <a:lnSpc>
                  <a:spcPts val="3749"/>
                </a:lnSpc>
              </a:pPr>
              <a:r>
                <a:rPr lang="en-US" sz="2499">
                  <a:solidFill>
                    <a:srgbClr val="000000"/>
                  </a:solidFill>
                  <a:latin typeface="Fahkwang Light"/>
                </a:rPr>
                <a:t>CBO EMAIL</a:t>
              </a:r>
            </a:p>
          </p:txBody>
        </p:sp>
        <p:sp>
          <p:nvSpPr>
            <p:cNvPr id="11" name="TextBox 11"/>
            <p:cNvSpPr txBox="1"/>
            <p:nvPr/>
          </p:nvSpPr>
          <p:spPr>
            <a:xfrm>
              <a:off x="887824" y="1706799"/>
              <a:ext cx="6086274" cy="561975"/>
            </a:xfrm>
            <a:prstGeom prst="rect">
              <a:avLst/>
            </a:prstGeom>
          </p:spPr>
          <p:txBody>
            <a:bodyPr lIns="0" tIns="0" rIns="0" bIns="0" rtlCol="0" anchor="t">
              <a:spAutoFit/>
            </a:bodyPr>
            <a:lstStyle/>
            <a:p>
              <a:pPr>
                <a:lnSpc>
                  <a:spcPts val="3749"/>
                </a:lnSpc>
              </a:pPr>
              <a:r>
                <a:rPr lang="en-US" sz="2499">
                  <a:solidFill>
                    <a:srgbClr val="000000"/>
                  </a:solidFill>
                  <a:latin typeface="Fahkwang Light"/>
                </a:rPr>
                <a:t>CBO WEBSITE</a:t>
              </a:r>
            </a:p>
          </p:txBody>
        </p:sp>
        <p:sp>
          <p:nvSpPr>
            <p:cNvPr id="12" name="TextBox 12"/>
            <p:cNvSpPr txBox="1"/>
            <p:nvPr/>
          </p:nvSpPr>
          <p:spPr>
            <a:xfrm>
              <a:off x="887824" y="850364"/>
              <a:ext cx="6086274" cy="554355"/>
            </a:xfrm>
            <a:prstGeom prst="rect">
              <a:avLst/>
            </a:prstGeom>
          </p:spPr>
          <p:txBody>
            <a:bodyPr lIns="0" tIns="0" rIns="0" bIns="0" rtlCol="0" anchor="t">
              <a:spAutoFit/>
            </a:bodyPr>
            <a:lstStyle/>
            <a:p>
              <a:pPr>
                <a:lnSpc>
                  <a:spcPts val="3600"/>
                </a:lnSpc>
              </a:pPr>
              <a:r>
                <a:rPr lang="en-US" sz="2400">
                  <a:solidFill>
                    <a:srgbClr val="000000"/>
                  </a:solidFill>
                  <a:latin typeface="Fahkwang Light"/>
                </a:rPr>
                <a:t>CBO PHONE</a:t>
              </a:r>
            </a:p>
          </p:txBody>
        </p:sp>
      </p:grpSp>
      <p:sp>
        <p:nvSpPr>
          <p:cNvPr id="13" name="TextBox 13"/>
          <p:cNvSpPr txBox="1"/>
          <p:nvPr/>
        </p:nvSpPr>
        <p:spPr>
          <a:xfrm>
            <a:off x="10715679" y="2555208"/>
            <a:ext cx="3880125" cy="3117214"/>
          </a:xfrm>
          <a:prstGeom prst="rect">
            <a:avLst/>
          </a:prstGeom>
        </p:spPr>
        <p:txBody>
          <a:bodyPr lIns="0" tIns="0" rIns="0" bIns="0" rtlCol="0" anchor="t">
            <a:spAutoFit/>
          </a:bodyPr>
          <a:lstStyle/>
          <a:p>
            <a:pPr>
              <a:lnSpc>
                <a:spcPts val="8260"/>
              </a:lnSpc>
            </a:pPr>
            <a:r>
              <a:rPr lang="en-US" sz="5900" spc="177">
                <a:solidFill>
                  <a:srgbClr val="BFBFBF"/>
                </a:solidFill>
                <a:latin typeface="Kollektif"/>
              </a:rPr>
              <a:t>[HOLD FOR CBO LOGO]</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a:xfrm>
            <a:off x="11386711" y="1302746"/>
            <a:ext cx="5363229" cy="7681508"/>
            <a:chOff x="0" y="0"/>
            <a:chExt cx="4433570" cy="6350000"/>
          </a:xfrm>
        </p:grpSpPr>
        <p:sp>
          <p:nvSpPr>
            <p:cNvPr id="3" name="Freeform 3"/>
            <p:cNvSpPr/>
            <p:nvPr/>
          </p:nvSpPr>
          <p:spPr>
            <a:xfrm>
              <a:off x="0" y="0"/>
              <a:ext cx="4433570" cy="6350000"/>
            </a:xfrm>
            <a:custGeom>
              <a:avLst/>
              <a:gdLst/>
              <a:ahLst/>
              <a:cxnLst/>
              <a:rect l="l" t="t" r="r" b="b"/>
              <a:pathLst>
                <a:path w="4433570" h="6350000">
                  <a:moveTo>
                    <a:pt x="2217420" y="0"/>
                  </a:moveTo>
                  <a:lnTo>
                    <a:pt x="2217420" y="0"/>
                  </a:lnTo>
                  <a:cubicBezTo>
                    <a:pt x="3441700" y="0"/>
                    <a:pt x="4433570" y="993140"/>
                    <a:pt x="4433570" y="2217420"/>
                  </a:cubicBezTo>
                  <a:lnTo>
                    <a:pt x="4433570" y="6350000"/>
                  </a:lnTo>
                  <a:lnTo>
                    <a:pt x="4433570" y="6350000"/>
                  </a:lnTo>
                  <a:lnTo>
                    <a:pt x="0" y="6350000"/>
                  </a:lnTo>
                  <a:lnTo>
                    <a:pt x="0" y="6350000"/>
                  </a:lnTo>
                  <a:lnTo>
                    <a:pt x="0" y="2217420"/>
                  </a:lnTo>
                  <a:cubicBezTo>
                    <a:pt x="0" y="993140"/>
                    <a:pt x="993140" y="0"/>
                    <a:pt x="2217420" y="0"/>
                  </a:cubicBezTo>
                  <a:close/>
                </a:path>
              </a:pathLst>
            </a:custGeom>
            <a:blipFill>
              <a:blip r:embed="rId3"/>
              <a:stretch>
                <a:fillRect l="-100375" r="-38333"/>
              </a:stretch>
            </a:blipFill>
          </p:spPr>
          <p:txBody>
            <a:bodyPr/>
            <a:lstStyle/>
            <a:p>
              <a:endParaRPr lang="en-US"/>
            </a:p>
          </p:txBody>
        </p:sp>
      </p:grpSp>
      <p:sp>
        <p:nvSpPr>
          <p:cNvPr id="4" name="AutoShape 4"/>
          <p:cNvSpPr/>
          <p:nvPr/>
        </p:nvSpPr>
        <p:spPr>
          <a:xfrm>
            <a:off x="-129767" y="10129838"/>
            <a:ext cx="18547535" cy="0"/>
          </a:xfrm>
          <a:prstGeom prst="line">
            <a:avLst/>
          </a:prstGeom>
          <a:ln w="238125" cap="flat">
            <a:solidFill>
              <a:srgbClr val="50A5D5"/>
            </a:solidFill>
            <a:prstDash val="solid"/>
            <a:headEnd type="none" w="sm" len="sm"/>
            <a:tailEnd type="none" w="sm" len="sm"/>
          </a:ln>
        </p:spPr>
        <p:txBody>
          <a:bodyPr/>
          <a:lstStyle/>
          <a:p>
            <a:endParaRPr lang="en-US"/>
          </a:p>
        </p:txBody>
      </p:sp>
      <p:sp>
        <p:nvSpPr>
          <p:cNvPr id="5" name="TextBox 5"/>
          <p:cNvSpPr txBox="1"/>
          <p:nvPr/>
        </p:nvSpPr>
        <p:spPr>
          <a:xfrm>
            <a:off x="1595211" y="1197971"/>
            <a:ext cx="8655648" cy="2797175"/>
          </a:xfrm>
          <a:prstGeom prst="rect">
            <a:avLst/>
          </a:prstGeom>
        </p:spPr>
        <p:txBody>
          <a:bodyPr lIns="0" tIns="0" rIns="0" bIns="0" rtlCol="0" anchor="t">
            <a:spAutoFit/>
          </a:bodyPr>
          <a:lstStyle/>
          <a:p>
            <a:pPr>
              <a:lnSpc>
                <a:spcPts val="11200"/>
              </a:lnSpc>
            </a:pPr>
            <a:r>
              <a:rPr lang="en-US" sz="8000" spc="80">
                <a:solidFill>
                  <a:srgbClr val="50A5D5"/>
                </a:solidFill>
                <a:latin typeface="Kollektif"/>
              </a:rPr>
              <a:t>What is Fair Chance Hiring?</a:t>
            </a:r>
          </a:p>
        </p:txBody>
      </p:sp>
      <p:sp>
        <p:nvSpPr>
          <p:cNvPr id="6" name="TextBox 6"/>
          <p:cNvSpPr txBox="1"/>
          <p:nvPr/>
        </p:nvSpPr>
        <p:spPr>
          <a:xfrm>
            <a:off x="1595211" y="4267680"/>
            <a:ext cx="8655648" cy="3966210"/>
          </a:xfrm>
          <a:prstGeom prst="rect">
            <a:avLst/>
          </a:prstGeom>
        </p:spPr>
        <p:txBody>
          <a:bodyPr lIns="0" tIns="0" rIns="0" bIns="0" rtlCol="0" anchor="t">
            <a:spAutoFit/>
          </a:bodyPr>
          <a:lstStyle/>
          <a:p>
            <a:pPr>
              <a:lnSpc>
                <a:spcPts val="5280"/>
              </a:lnSpc>
            </a:pPr>
            <a:r>
              <a:rPr lang="en-US" sz="3300">
                <a:solidFill>
                  <a:srgbClr val="555555"/>
                </a:solidFill>
                <a:latin typeface="Kollektif"/>
              </a:rPr>
              <a:t>Fair chance hiring is a process where employers hire individuals who have been impacted by the criminal justice system. It is built on the idea that </a:t>
            </a:r>
            <a:r>
              <a:rPr lang="en-US" sz="3300">
                <a:solidFill>
                  <a:srgbClr val="555555"/>
                </a:solidFill>
                <a:latin typeface="Kollektif Italics"/>
              </a:rPr>
              <a:t>everyone</a:t>
            </a:r>
            <a:r>
              <a:rPr lang="en-US" sz="3300">
                <a:solidFill>
                  <a:srgbClr val="555555"/>
                </a:solidFill>
                <a:latin typeface="Kollektif"/>
              </a:rPr>
              <a:t>, regardless of their past, has the right to be fairly considered and assessed for a role they are qualified for.</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485662" y="1371226"/>
            <a:ext cx="2354513" cy="7694794"/>
            <a:chOff x="0" y="0"/>
            <a:chExt cx="3139351" cy="10259725"/>
          </a:xfrm>
        </p:grpSpPr>
        <p:pic>
          <p:nvPicPr>
            <p:cNvPr id="3" name="Picture 3"/>
            <p:cNvPicPr>
              <a:picLocks noChangeAspect="1"/>
            </p:cNvPicPr>
            <p:nvPr/>
          </p:nvPicPr>
          <p:blipFill>
            <a:blip r:embed="rId3"/>
            <a:srcRect l="17787" r="17787"/>
            <a:stretch>
              <a:fillRect/>
            </a:stretch>
          </p:blipFill>
          <p:spPr>
            <a:xfrm>
              <a:off x="0" y="0"/>
              <a:ext cx="3139351" cy="3250575"/>
            </a:xfrm>
            <a:prstGeom prst="rect">
              <a:avLst/>
            </a:prstGeom>
          </p:spPr>
        </p:pic>
        <p:pic>
          <p:nvPicPr>
            <p:cNvPr id="4" name="Picture 4"/>
            <p:cNvPicPr>
              <a:picLocks noChangeAspect="1"/>
            </p:cNvPicPr>
            <p:nvPr/>
          </p:nvPicPr>
          <p:blipFill>
            <a:blip r:embed="rId4"/>
            <a:srcRect l="12040" r="23574"/>
            <a:stretch>
              <a:fillRect/>
            </a:stretch>
          </p:blipFill>
          <p:spPr>
            <a:xfrm>
              <a:off x="0" y="3504575"/>
              <a:ext cx="3139351" cy="3250575"/>
            </a:xfrm>
            <a:prstGeom prst="rect">
              <a:avLst/>
            </a:prstGeom>
          </p:spPr>
        </p:pic>
        <p:pic>
          <p:nvPicPr>
            <p:cNvPr id="5" name="Picture 5"/>
            <p:cNvPicPr>
              <a:picLocks noChangeAspect="1"/>
            </p:cNvPicPr>
            <p:nvPr/>
          </p:nvPicPr>
          <p:blipFill>
            <a:blip r:embed="rId5"/>
            <a:srcRect l="17766" r="17766"/>
            <a:stretch>
              <a:fillRect/>
            </a:stretch>
          </p:blipFill>
          <p:spPr>
            <a:xfrm>
              <a:off x="0" y="7009150"/>
              <a:ext cx="3139351" cy="3250575"/>
            </a:xfrm>
            <a:prstGeom prst="rect">
              <a:avLst/>
            </a:prstGeom>
          </p:spPr>
        </p:pic>
      </p:grpSp>
      <p:sp>
        <p:nvSpPr>
          <p:cNvPr id="6" name="TextBox 6"/>
          <p:cNvSpPr txBox="1"/>
          <p:nvPr/>
        </p:nvSpPr>
        <p:spPr>
          <a:xfrm>
            <a:off x="4720698" y="1130810"/>
            <a:ext cx="13128013" cy="830579"/>
          </a:xfrm>
          <a:prstGeom prst="rect">
            <a:avLst/>
          </a:prstGeom>
        </p:spPr>
        <p:txBody>
          <a:bodyPr lIns="0" tIns="0" rIns="0" bIns="0" rtlCol="0" anchor="t">
            <a:spAutoFit/>
          </a:bodyPr>
          <a:lstStyle/>
          <a:p>
            <a:pPr>
              <a:lnSpc>
                <a:spcPts val="6720"/>
              </a:lnSpc>
            </a:pPr>
            <a:r>
              <a:rPr lang="en-US" sz="4800" spc="144">
                <a:solidFill>
                  <a:srgbClr val="50A5D5"/>
                </a:solidFill>
                <a:latin typeface="Kollektif Bold"/>
              </a:rPr>
              <a:t>At [nonprofit name] we are committed to...</a:t>
            </a:r>
          </a:p>
        </p:txBody>
      </p:sp>
      <p:sp>
        <p:nvSpPr>
          <p:cNvPr id="7" name="TextBox 7"/>
          <p:cNvSpPr txBox="1"/>
          <p:nvPr/>
        </p:nvSpPr>
        <p:spPr>
          <a:xfrm>
            <a:off x="4440029" y="5052378"/>
            <a:ext cx="1095739" cy="1193800"/>
          </a:xfrm>
          <a:prstGeom prst="rect">
            <a:avLst/>
          </a:prstGeom>
        </p:spPr>
        <p:txBody>
          <a:bodyPr lIns="0" tIns="0" rIns="0" bIns="0" rtlCol="0" anchor="t">
            <a:spAutoFit/>
          </a:bodyPr>
          <a:lstStyle/>
          <a:p>
            <a:pPr algn="r">
              <a:lnSpc>
                <a:spcPts val="9799"/>
              </a:lnSpc>
            </a:pPr>
            <a:r>
              <a:rPr lang="en-US" sz="6999">
                <a:solidFill>
                  <a:srgbClr val="50A5D5"/>
                </a:solidFill>
                <a:latin typeface="Kollektif"/>
              </a:rPr>
              <a:t>2.</a:t>
            </a:r>
          </a:p>
        </p:txBody>
      </p:sp>
      <p:sp>
        <p:nvSpPr>
          <p:cNvPr id="8" name="TextBox 8"/>
          <p:cNvSpPr txBox="1"/>
          <p:nvPr/>
        </p:nvSpPr>
        <p:spPr>
          <a:xfrm>
            <a:off x="4440029" y="7364221"/>
            <a:ext cx="1095739" cy="1193800"/>
          </a:xfrm>
          <a:prstGeom prst="rect">
            <a:avLst/>
          </a:prstGeom>
        </p:spPr>
        <p:txBody>
          <a:bodyPr lIns="0" tIns="0" rIns="0" bIns="0" rtlCol="0" anchor="t">
            <a:spAutoFit/>
          </a:bodyPr>
          <a:lstStyle/>
          <a:p>
            <a:pPr algn="r">
              <a:lnSpc>
                <a:spcPts val="9799"/>
              </a:lnSpc>
            </a:pPr>
            <a:r>
              <a:rPr lang="en-US" sz="6999">
                <a:solidFill>
                  <a:srgbClr val="50A5D5"/>
                </a:solidFill>
                <a:latin typeface="Kollektif"/>
              </a:rPr>
              <a:t>3.</a:t>
            </a:r>
          </a:p>
        </p:txBody>
      </p:sp>
      <p:sp>
        <p:nvSpPr>
          <p:cNvPr id="9" name="TextBox 9"/>
          <p:cNvSpPr txBox="1"/>
          <p:nvPr/>
        </p:nvSpPr>
        <p:spPr>
          <a:xfrm>
            <a:off x="4440029" y="2755140"/>
            <a:ext cx="1095739" cy="1193800"/>
          </a:xfrm>
          <a:prstGeom prst="rect">
            <a:avLst/>
          </a:prstGeom>
        </p:spPr>
        <p:txBody>
          <a:bodyPr lIns="0" tIns="0" rIns="0" bIns="0" rtlCol="0" anchor="t">
            <a:spAutoFit/>
          </a:bodyPr>
          <a:lstStyle/>
          <a:p>
            <a:pPr algn="r">
              <a:lnSpc>
                <a:spcPts val="9799"/>
              </a:lnSpc>
            </a:pPr>
            <a:r>
              <a:rPr lang="en-US" sz="6999">
                <a:solidFill>
                  <a:srgbClr val="50A5D5"/>
                </a:solidFill>
                <a:latin typeface="Kollektif"/>
              </a:rPr>
              <a:t>1.</a:t>
            </a:r>
          </a:p>
        </p:txBody>
      </p:sp>
      <p:sp>
        <p:nvSpPr>
          <p:cNvPr id="10" name="TextBox 10"/>
          <p:cNvSpPr txBox="1"/>
          <p:nvPr/>
        </p:nvSpPr>
        <p:spPr>
          <a:xfrm>
            <a:off x="5915465" y="2831340"/>
            <a:ext cx="11362885" cy="558165"/>
          </a:xfrm>
          <a:prstGeom prst="rect">
            <a:avLst/>
          </a:prstGeom>
        </p:spPr>
        <p:txBody>
          <a:bodyPr lIns="0" tIns="0" rIns="0" bIns="0" rtlCol="0" anchor="t">
            <a:spAutoFit/>
          </a:bodyPr>
          <a:lstStyle/>
          <a:p>
            <a:pPr>
              <a:lnSpc>
                <a:spcPts val="4649"/>
              </a:lnSpc>
            </a:pPr>
            <a:r>
              <a:rPr lang="en-US" sz="3099">
                <a:solidFill>
                  <a:srgbClr val="000000"/>
                </a:solidFill>
                <a:latin typeface="Kollektif Bold"/>
              </a:rPr>
              <a:t>[Info about organization/connection to Fair Chance Hiring]</a:t>
            </a:r>
          </a:p>
        </p:txBody>
      </p:sp>
      <p:sp>
        <p:nvSpPr>
          <p:cNvPr id="11" name="TextBox 11"/>
          <p:cNvSpPr txBox="1"/>
          <p:nvPr/>
        </p:nvSpPr>
        <p:spPr>
          <a:xfrm>
            <a:off x="5915465" y="3459256"/>
            <a:ext cx="11362885" cy="487044"/>
          </a:xfrm>
          <a:prstGeom prst="rect">
            <a:avLst/>
          </a:prstGeom>
        </p:spPr>
        <p:txBody>
          <a:bodyPr lIns="0" tIns="0" rIns="0" bIns="0" rtlCol="0" anchor="t">
            <a:spAutoFit/>
          </a:bodyPr>
          <a:lstStyle/>
          <a:p>
            <a:pPr>
              <a:lnSpc>
                <a:spcPts val="4160"/>
              </a:lnSpc>
            </a:pPr>
            <a:r>
              <a:rPr lang="en-US" sz="2600">
                <a:solidFill>
                  <a:srgbClr val="000000"/>
                </a:solidFill>
                <a:latin typeface="Fahkwang Light"/>
              </a:rPr>
              <a:t>[placeholder text]</a:t>
            </a:r>
          </a:p>
        </p:txBody>
      </p:sp>
      <p:sp>
        <p:nvSpPr>
          <p:cNvPr id="12" name="AutoShape 12"/>
          <p:cNvSpPr/>
          <p:nvPr/>
        </p:nvSpPr>
        <p:spPr>
          <a:xfrm>
            <a:off x="-129767" y="10129838"/>
            <a:ext cx="18547535" cy="0"/>
          </a:xfrm>
          <a:prstGeom prst="line">
            <a:avLst/>
          </a:prstGeom>
          <a:ln w="238125" cap="flat">
            <a:solidFill>
              <a:srgbClr val="50A5D5"/>
            </a:solidFill>
            <a:prstDash val="solid"/>
            <a:headEnd type="none" w="sm" len="sm"/>
            <a:tailEnd type="none" w="sm" len="sm"/>
          </a:ln>
        </p:spPr>
        <p:txBody>
          <a:bodyPr/>
          <a:lstStyle/>
          <a:p>
            <a:endParaRPr lang="en-US"/>
          </a:p>
        </p:txBody>
      </p:sp>
      <p:sp>
        <p:nvSpPr>
          <p:cNvPr id="13" name="TextBox 13"/>
          <p:cNvSpPr txBox="1"/>
          <p:nvPr/>
        </p:nvSpPr>
        <p:spPr>
          <a:xfrm>
            <a:off x="5915465" y="5048250"/>
            <a:ext cx="11362885" cy="558165"/>
          </a:xfrm>
          <a:prstGeom prst="rect">
            <a:avLst/>
          </a:prstGeom>
        </p:spPr>
        <p:txBody>
          <a:bodyPr lIns="0" tIns="0" rIns="0" bIns="0" rtlCol="0" anchor="t">
            <a:spAutoFit/>
          </a:bodyPr>
          <a:lstStyle/>
          <a:p>
            <a:pPr>
              <a:lnSpc>
                <a:spcPts val="4649"/>
              </a:lnSpc>
            </a:pPr>
            <a:r>
              <a:rPr lang="en-US" sz="3099">
                <a:solidFill>
                  <a:srgbClr val="000000"/>
                </a:solidFill>
                <a:latin typeface="Kollektif Bold"/>
              </a:rPr>
              <a:t>[Info about organization/connection to Fair Chance Hiring]</a:t>
            </a:r>
          </a:p>
        </p:txBody>
      </p:sp>
      <p:sp>
        <p:nvSpPr>
          <p:cNvPr id="14" name="TextBox 14"/>
          <p:cNvSpPr txBox="1"/>
          <p:nvPr/>
        </p:nvSpPr>
        <p:spPr>
          <a:xfrm>
            <a:off x="5915465" y="5676166"/>
            <a:ext cx="11362885" cy="487044"/>
          </a:xfrm>
          <a:prstGeom prst="rect">
            <a:avLst/>
          </a:prstGeom>
        </p:spPr>
        <p:txBody>
          <a:bodyPr lIns="0" tIns="0" rIns="0" bIns="0" rtlCol="0" anchor="t">
            <a:spAutoFit/>
          </a:bodyPr>
          <a:lstStyle/>
          <a:p>
            <a:pPr>
              <a:lnSpc>
                <a:spcPts val="4160"/>
              </a:lnSpc>
            </a:pPr>
            <a:r>
              <a:rPr lang="en-US" sz="2600">
                <a:solidFill>
                  <a:srgbClr val="000000"/>
                </a:solidFill>
                <a:latin typeface="Fahkwang Light"/>
              </a:rPr>
              <a:t>[placeholder text]</a:t>
            </a:r>
          </a:p>
        </p:txBody>
      </p:sp>
      <p:sp>
        <p:nvSpPr>
          <p:cNvPr id="15" name="TextBox 15"/>
          <p:cNvSpPr txBox="1"/>
          <p:nvPr/>
        </p:nvSpPr>
        <p:spPr>
          <a:xfrm>
            <a:off x="5915465" y="7443060"/>
            <a:ext cx="11362885" cy="558165"/>
          </a:xfrm>
          <a:prstGeom prst="rect">
            <a:avLst/>
          </a:prstGeom>
        </p:spPr>
        <p:txBody>
          <a:bodyPr lIns="0" tIns="0" rIns="0" bIns="0" rtlCol="0" anchor="t">
            <a:spAutoFit/>
          </a:bodyPr>
          <a:lstStyle/>
          <a:p>
            <a:pPr>
              <a:lnSpc>
                <a:spcPts val="4649"/>
              </a:lnSpc>
            </a:pPr>
            <a:r>
              <a:rPr lang="en-US" sz="3099">
                <a:solidFill>
                  <a:srgbClr val="000000"/>
                </a:solidFill>
                <a:latin typeface="Kollektif Bold"/>
              </a:rPr>
              <a:t>[Info about organization/connection to Fair Chance Hiring]</a:t>
            </a:r>
          </a:p>
        </p:txBody>
      </p:sp>
      <p:sp>
        <p:nvSpPr>
          <p:cNvPr id="16" name="TextBox 16"/>
          <p:cNvSpPr txBox="1"/>
          <p:nvPr/>
        </p:nvSpPr>
        <p:spPr>
          <a:xfrm>
            <a:off x="5915465" y="8070976"/>
            <a:ext cx="11362885" cy="487044"/>
          </a:xfrm>
          <a:prstGeom prst="rect">
            <a:avLst/>
          </a:prstGeom>
        </p:spPr>
        <p:txBody>
          <a:bodyPr lIns="0" tIns="0" rIns="0" bIns="0" rtlCol="0" anchor="t">
            <a:spAutoFit/>
          </a:bodyPr>
          <a:lstStyle/>
          <a:p>
            <a:pPr>
              <a:lnSpc>
                <a:spcPts val="4160"/>
              </a:lnSpc>
            </a:pPr>
            <a:r>
              <a:rPr lang="en-US" sz="2600">
                <a:solidFill>
                  <a:srgbClr val="000000"/>
                </a:solidFill>
                <a:latin typeface="Fahkwang Light"/>
              </a:rPr>
              <a:t>[placeholder text]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a:xfrm>
            <a:off x="9791096" y="1630974"/>
            <a:ext cx="7025051" cy="7025051"/>
            <a:chOff x="0" y="0"/>
            <a:chExt cx="3282950" cy="3282950"/>
          </a:xfrm>
        </p:grpSpPr>
        <p:sp>
          <p:nvSpPr>
            <p:cNvPr id="3" name="Freeform 3"/>
            <p:cNvSpPr/>
            <p:nvPr/>
          </p:nvSpPr>
          <p:spPr>
            <a:xfrm>
              <a:off x="0" y="0"/>
              <a:ext cx="3282950" cy="3282950"/>
            </a:xfrm>
            <a:custGeom>
              <a:avLst/>
              <a:gdLst/>
              <a:ahLst/>
              <a:cxnLst/>
              <a:rect l="l" t="t" r="r" b="b"/>
              <a:pathLst>
                <a:path w="3282950" h="3282950">
                  <a:moveTo>
                    <a:pt x="0" y="0"/>
                  </a:moveTo>
                  <a:lnTo>
                    <a:pt x="2532380" y="0"/>
                  </a:lnTo>
                  <a:cubicBezTo>
                    <a:pt x="2946400" y="0"/>
                    <a:pt x="3282950" y="336550"/>
                    <a:pt x="3282950" y="750570"/>
                  </a:cubicBezTo>
                  <a:lnTo>
                    <a:pt x="3282950" y="750570"/>
                  </a:lnTo>
                  <a:lnTo>
                    <a:pt x="3282950" y="3282950"/>
                  </a:lnTo>
                  <a:lnTo>
                    <a:pt x="3282950" y="3282950"/>
                  </a:lnTo>
                  <a:lnTo>
                    <a:pt x="0" y="3282950"/>
                  </a:lnTo>
                  <a:lnTo>
                    <a:pt x="0" y="3282950"/>
                  </a:lnTo>
                  <a:lnTo>
                    <a:pt x="0" y="0"/>
                  </a:lnTo>
                  <a:lnTo>
                    <a:pt x="0" y="0"/>
                  </a:lnTo>
                  <a:close/>
                </a:path>
              </a:pathLst>
            </a:custGeom>
            <a:blipFill>
              <a:blip r:embed="rId2"/>
              <a:stretch>
                <a:fillRect l="-25000" r="-25000"/>
              </a:stretch>
            </a:blipFill>
          </p:spPr>
          <p:txBody>
            <a:bodyPr/>
            <a:lstStyle/>
            <a:p>
              <a:endParaRPr lang="en-US"/>
            </a:p>
          </p:txBody>
        </p:sp>
      </p:grpSp>
      <p:sp>
        <p:nvSpPr>
          <p:cNvPr id="4" name="TextBox 4"/>
          <p:cNvSpPr txBox="1"/>
          <p:nvPr/>
        </p:nvSpPr>
        <p:spPr>
          <a:xfrm>
            <a:off x="5925941" y="1517650"/>
            <a:ext cx="3218059" cy="3444875"/>
          </a:xfrm>
          <a:prstGeom prst="rect">
            <a:avLst/>
          </a:prstGeom>
        </p:spPr>
        <p:txBody>
          <a:bodyPr lIns="0" tIns="0" rIns="0" bIns="0" rtlCol="0" anchor="t">
            <a:spAutoFit/>
          </a:bodyPr>
          <a:lstStyle/>
          <a:p>
            <a:pPr>
              <a:lnSpc>
                <a:spcPts val="28000"/>
              </a:lnSpc>
            </a:pPr>
            <a:r>
              <a:rPr lang="en-US" sz="20000">
                <a:solidFill>
                  <a:srgbClr val="50A5D5"/>
                </a:solidFill>
                <a:latin typeface="Kollektif Bold Italics"/>
              </a:rPr>
              <a:t>01</a:t>
            </a:r>
          </a:p>
        </p:txBody>
      </p:sp>
      <p:sp>
        <p:nvSpPr>
          <p:cNvPr id="5" name="TextBox 5"/>
          <p:cNvSpPr txBox="1"/>
          <p:nvPr/>
        </p:nvSpPr>
        <p:spPr>
          <a:xfrm>
            <a:off x="1028700" y="2686716"/>
            <a:ext cx="4993856" cy="936625"/>
          </a:xfrm>
          <a:prstGeom prst="rect">
            <a:avLst/>
          </a:prstGeom>
        </p:spPr>
        <p:txBody>
          <a:bodyPr lIns="0" tIns="0" rIns="0" bIns="0" rtlCol="0" anchor="t">
            <a:spAutoFit/>
          </a:bodyPr>
          <a:lstStyle/>
          <a:p>
            <a:pPr algn="r">
              <a:lnSpc>
                <a:spcPts val="7699"/>
              </a:lnSpc>
            </a:pPr>
            <a:r>
              <a:rPr lang="en-US" sz="5499" spc="219">
                <a:solidFill>
                  <a:srgbClr val="555555">
                    <a:alpha val="49804"/>
                  </a:srgbClr>
                </a:solidFill>
                <a:latin typeface="Kollektif"/>
              </a:rPr>
              <a:t>SECTION </a:t>
            </a:r>
          </a:p>
        </p:txBody>
      </p:sp>
      <p:sp>
        <p:nvSpPr>
          <p:cNvPr id="6" name="TextBox 6"/>
          <p:cNvSpPr txBox="1"/>
          <p:nvPr/>
        </p:nvSpPr>
        <p:spPr>
          <a:xfrm>
            <a:off x="1585085" y="5162550"/>
            <a:ext cx="7671855" cy="4043045"/>
          </a:xfrm>
          <a:prstGeom prst="rect">
            <a:avLst/>
          </a:prstGeom>
        </p:spPr>
        <p:txBody>
          <a:bodyPr lIns="0" tIns="0" rIns="0" bIns="0" rtlCol="0" anchor="t">
            <a:spAutoFit/>
          </a:bodyPr>
          <a:lstStyle/>
          <a:p>
            <a:pPr>
              <a:lnSpc>
                <a:spcPts val="10779"/>
              </a:lnSpc>
            </a:pPr>
            <a:r>
              <a:rPr lang="en-US" sz="7699" spc="153">
                <a:solidFill>
                  <a:srgbClr val="50A5D5"/>
                </a:solidFill>
                <a:latin typeface="Kollektif"/>
              </a:rPr>
              <a:t>The Case(s) for Fair Chance Hiring</a:t>
            </a:r>
          </a:p>
        </p:txBody>
      </p:sp>
      <p:sp>
        <p:nvSpPr>
          <p:cNvPr id="7" name="AutoShape 7"/>
          <p:cNvSpPr/>
          <p:nvPr/>
        </p:nvSpPr>
        <p:spPr>
          <a:xfrm>
            <a:off x="-129767" y="10129838"/>
            <a:ext cx="18547535" cy="0"/>
          </a:xfrm>
          <a:prstGeom prst="line">
            <a:avLst/>
          </a:prstGeom>
          <a:ln w="238125" cap="flat">
            <a:solidFill>
              <a:srgbClr val="50A5D5"/>
            </a:solidFill>
            <a:prstDash val="solid"/>
            <a:headEnd type="none" w="sm" len="sm"/>
            <a:tailEnd type="none" w="sm" len="sm"/>
          </a:ln>
        </p:spPr>
        <p:txBody>
          <a:bodyPr/>
          <a:lstStyle/>
          <a:p>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a:xfrm>
            <a:off x="1857987" y="1139820"/>
            <a:ext cx="3555601" cy="8080380"/>
            <a:chOff x="0" y="0"/>
            <a:chExt cx="3093720" cy="7030720"/>
          </a:xfrm>
        </p:grpSpPr>
        <p:sp>
          <p:nvSpPr>
            <p:cNvPr id="3" name="Freeform 3"/>
            <p:cNvSpPr/>
            <p:nvPr/>
          </p:nvSpPr>
          <p:spPr>
            <a:xfrm>
              <a:off x="0" y="0"/>
              <a:ext cx="3093720" cy="7030720"/>
            </a:xfrm>
            <a:custGeom>
              <a:avLst/>
              <a:gdLst/>
              <a:ahLst/>
              <a:cxnLst/>
              <a:rect l="l" t="t" r="r" b="b"/>
              <a:pathLst>
                <a:path w="3093720" h="7030720">
                  <a:moveTo>
                    <a:pt x="0" y="0"/>
                  </a:moveTo>
                  <a:lnTo>
                    <a:pt x="2293620" y="0"/>
                  </a:lnTo>
                  <a:cubicBezTo>
                    <a:pt x="2735580" y="0"/>
                    <a:pt x="3093720" y="358140"/>
                    <a:pt x="3093720" y="800100"/>
                  </a:cubicBezTo>
                  <a:lnTo>
                    <a:pt x="3093720" y="7030720"/>
                  </a:lnTo>
                  <a:lnTo>
                    <a:pt x="3093720" y="7030720"/>
                  </a:lnTo>
                  <a:lnTo>
                    <a:pt x="0" y="7030720"/>
                  </a:lnTo>
                  <a:lnTo>
                    <a:pt x="0" y="7030720"/>
                  </a:lnTo>
                  <a:lnTo>
                    <a:pt x="0" y="0"/>
                  </a:lnTo>
                  <a:lnTo>
                    <a:pt x="0" y="0"/>
                  </a:lnTo>
                  <a:close/>
                </a:path>
              </a:pathLst>
            </a:custGeom>
            <a:blipFill>
              <a:blip r:embed="rId3"/>
              <a:stretch>
                <a:fillRect l="-73714" r="-167172"/>
              </a:stretch>
            </a:blipFill>
          </p:spPr>
          <p:txBody>
            <a:bodyPr/>
            <a:lstStyle/>
            <a:p>
              <a:endParaRPr lang="en-US"/>
            </a:p>
          </p:txBody>
        </p:sp>
      </p:grpSp>
      <p:sp>
        <p:nvSpPr>
          <p:cNvPr id="4" name="AutoShape 4"/>
          <p:cNvSpPr/>
          <p:nvPr/>
        </p:nvSpPr>
        <p:spPr>
          <a:xfrm>
            <a:off x="-129767" y="10129838"/>
            <a:ext cx="18547535" cy="0"/>
          </a:xfrm>
          <a:prstGeom prst="line">
            <a:avLst/>
          </a:prstGeom>
          <a:ln w="238125" cap="flat">
            <a:solidFill>
              <a:srgbClr val="50A5D5"/>
            </a:solidFill>
            <a:prstDash val="solid"/>
            <a:headEnd type="none" w="sm" len="sm"/>
            <a:tailEnd type="none" w="sm" len="sm"/>
          </a:ln>
        </p:spPr>
        <p:txBody>
          <a:bodyPr/>
          <a:lstStyle/>
          <a:p>
            <a:endParaRPr lang="en-US"/>
          </a:p>
        </p:txBody>
      </p:sp>
      <p:sp>
        <p:nvSpPr>
          <p:cNvPr id="5" name="TextBox 5"/>
          <p:cNvSpPr txBox="1"/>
          <p:nvPr/>
        </p:nvSpPr>
        <p:spPr>
          <a:xfrm>
            <a:off x="6199298" y="930270"/>
            <a:ext cx="11060002" cy="2092962"/>
          </a:xfrm>
          <a:prstGeom prst="rect">
            <a:avLst/>
          </a:prstGeom>
        </p:spPr>
        <p:txBody>
          <a:bodyPr lIns="0" tIns="0" rIns="0" bIns="0" rtlCol="0" anchor="t">
            <a:spAutoFit/>
          </a:bodyPr>
          <a:lstStyle/>
          <a:p>
            <a:pPr marL="0" lvl="0" indent="0" algn="l">
              <a:lnSpc>
                <a:spcPts val="8479"/>
              </a:lnSpc>
            </a:pPr>
            <a:r>
              <a:rPr lang="en-US" sz="5299">
                <a:solidFill>
                  <a:srgbClr val="50A5D5"/>
                </a:solidFill>
                <a:latin typeface="Kollektif Bold"/>
              </a:rPr>
              <a:t>More than 70 million adults have a criminal record.</a:t>
            </a:r>
          </a:p>
        </p:txBody>
      </p:sp>
      <p:sp>
        <p:nvSpPr>
          <p:cNvPr id="6" name="TextBox 6"/>
          <p:cNvSpPr txBox="1"/>
          <p:nvPr/>
        </p:nvSpPr>
        <p:spPr>
          <a:xfrm>
            <a:off x="6199298" y="6379014"/>
            <a:ext cx="9955629" cy="2033955"/>
          </a:xfrm>
          <a:prstGeom prst="rect">
            <a:avLst/>
          </a:prstGeom>
        </p:spPr>
        <p:txBody>
          <a:bodyPr lIns="0" tIns="0" rIns="0" bIns="0" rtlCol="0" anchor="t">
            <a:spAutoFit/>
          </a:bodyPr>
          <a:lstStyle/>
          <a:p>
            <a:pPr>
              <a:lnSpc>
                <a:spcPts val="6399"/>
              </a:lnSpc>
            </a:pPr>
            <a:r>
              <a:rPr lang="en-US" sz="3999" dirty="0">
                <a:solidFill>
                  <a:srgbClr val="50A5D5"/>
                </a:solidFill>
                <a:latin typeface="Kollektif"/>
              </a:rPr>
              <a:t>The Business Case:</a:t>
            </a:r>
          </a:p>
          <a:p>
            <a:pPr marL="669293" lvl="1" indent="-334646">
              <a:lnSpc>
                <a:spcPts val="4960"/>
              </a:lnSpc>
              <a:buFont typeface="Arial"/>
              <a:buChar char="•"/>
            </a:pPr>
            <a:r>
              <a:rPr lang="en-US" sz="3100">
                <a:solidFill>
                  <a:srgbClr val="555555"/>
                </a:solidFill>
                <a:latin typeface="Kollektif"/>
              </a:rPr>
              <a:t>Overlooked </a:t>
            </a:r>
            <a:r>
              <a:rPr lang="en-US" sz="3100" dirty="0">
                <a:solidFill>
                  <a:srgbClr val="555555"/>
                </a:solidFill>
                <a:latin typeface="Kollektif"/>
              </a:rPr>
              <a:t>talent pool</a:t>
            </a:r>
          </a:p>
          <a:p>
            <a:pPr marL="669293" lvl="1" indent="-334646" algn="l">
              <a:lnSpc>
                <a:spcPts val="4960"/>
              </a:lnSpc>
              <a:buFont typeface="Arial"/>
              <a:buChar char="•"/>
            </a:pPr>
            <a:r>
              <a:rPr lang="en-US" sz="3100" dirty="0">
                <a:solidFill>
                  <a:srgbClr val="555555"/>
                </a:solidFill>
                <a:latin typeface="Kollektif"/>
              </a:rPr>
              <a:t>Value add to the workplace</a:t>
            </a:r>
          </a:p>
        </p:txBody>
      </p:sp>
      <p:sp>
        <p:nvSpPr>
          <p:cNvPr id="7" name="TextBox 7"/>
          <p:cNvSpPr txBox="1"/>
          <p:nvPr/>
        </p:nvSpPr>
        <p:spPr>
          <a:xfrm>
            <a:off x="6199298" y="3370952"/>
            <a:ext cx="9328854" cy="2529841"/>
          </a:xfrm>
          <a:prstGeom prst="rect">
            <a:avLst/>
          </a:prstGeom>
        </p:spPr>
        <p:txBody>
          <a:bodyPr lIns="0" tIns="0" rIns="0" bIns="0" rtlCol="0" anchor="t">
            <a:spAutoFit/>
          </a:bodyPr>
          <a:lstStyle/>
          <a:p>
            <a:pPr>
              <a:lnSpc>
                <a:spcPts val="5999"/>
              </a:lnSpc>
            </a:pPr>
            <a:r>
              <a:rPr lang="en-US" sz="3999" dirty="0">
                <a:solidFill>
                  <a:srgbClr val="50A5D5"/>
                </a:solidFill>
                <a:latin typeface="Kollektif"/>
              </a:rPr>
              <a:t>The Community Case:</a:t>
            </a:r>
          </a:p>
          <a:p>
            <a:pPr marL="690879" lvl="1" indent="-345439">
              <a:lnSpc>
                <a:spcPts val="4799"/>
              </a:lnSpc>
              <a:buFont typeface="Arial"/>
              <a:buChar char="•"/>
            </a:pPr>
            <a:r>
              <a:rPr lang="en-US" sz="3199" dirty="0">
                <a:solidFill>
                  <a:srgbClr val="555555"/>
                </a:solidFill>
                <a:latin typeface="Kollektif"/>
              </a:rPr>
              <a:t>Decreased recidivism</a:t>
            </a:r>
          </a:p>
          <a:p>
            <a:pPr marL="690879" lvl="1" indent="-345439">
              <a:lnSpc>
                <a:spcPts val="4799"/>
              </a:lnSpc>
              <a:buFont typeface="Arial"/>
              <a:buChar char="•"/>
            </a:pPr>
            <a:r>
              <a:rPr lang="en-US" sz="3199" dirty="0">
                <a:solidFill>
                  <a:srgbClr val="555555"/>
                </a:solidFill>
                <a:latin typeface="Kollektif"/>
              </a:rPr>
              <a:t>Increased public safety</a:t>
            </a:r>
          </a:p>
          <a:p>
            <a:pPr marL="690879" lvl="1" indent="-345439">
              <a:lnSpc>
                <a:spcPts val="4799"/>
              </a:lnSpc>
              <a:buFont typeface="Arial"/>
              <a:buChar char="•"/>
            </a:pPr>
            <a:r>
              <a:rPr lang="en-US" sz="3199" dirty="0">
                <a:solidFill>
                  <a:srgbClr val="555555"/>
                </a:solidFill>
                <a:latin typeface="Kollektif"/>
              </a:rPr>
              <a:t>Contributing member of society</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a:xfrm>
            <a:off x="1667614" y="4793717"/>
            <a:ext cx="6543799" cy="3680841"/>
            <a:chOff x="0" y="0"/>
            <a:chExt cx="11289030" cy="6350000"/>
          </a:xfrm>
        </p:grpSpPr>
        <p:sp>
          <p:nvSpPr>
            <p:cNvPr id="3" name="Freeform 3"/>
            <p:cNvSpPr/>
            <p:nvPr/>
          </p:nvSpPr>
          <p:spPr>
            <a:xfrm>
              <a:off x="0" y="0"/>
              <a:ext cx="11287761" cy="6350000"/>
            </a:xfrm>
            <a:custGeom>
              <a:avLst/>
              <a:gdLst/>
              <a:ahLst/>
              <a:cxnLst/>
              <a:rect l="l" t="t" r="r" b="b"/>
              <a:pathLst>
                <a:path w="11287761" h="6350000">
                  <a:moveTo>
                    <a:pt x="0" y="5824220"/>
                  </a:moveTo>
                  <a:lnTo>
                    <a:pt x="0" y="525780"/>
                  </a:lnTo>
                  <a:cubicBezTo>
                    <a:pt x="0" y="234950"/>
                    <a:pt x="234950" y="0"/>
                    <a:pt x="525780" y="0"/>
                  </a:cubicBezTo>
                  <a:lnTo>
                    <a:pt x="10761980" y="0"/>
                  </a:lnTo>
                  <a:cubicBezTo>
                    <a:pt x="11052811" y="0"/>
                    <a:pt x="11287761" y="234950"/>
                    <a:pt x="11287761" y="525780"/>
                  </a:cubicBezTo>
                  <a:lnTo>
                    <a:pt x="11287761" y="5822950"/>
                  </a:lnTo>
                  <a:cubicBezTo>
                    <a:pt x="11287761" y="6113780"/>
                    <a:pt x="11052811" y="6348730"/>
                    <a:pt x="10761980" y="6348730"/>
                  </a:cubicBezTo>
                  <a:lnTo>
                    <a:pt x="525780" y="6348730"/>
                  </a:lnTo>
                  <a:cubicBezTo>
                    <a:pt x="236220" y="6350000"/>
                    <a:pt x="0" y="6115050"/>
                    <a:pt x="0" y="5824220"/>
                  </a:cubicBezTo>
                  <a:cubicBezTo>
                    <a:pt x="0" y="5824220"/>
                    <a:pt x="0" y="5824220"/>
                    <a:pt x="0" y="5824220"/>
                  </a:cubicBezTo>
                  <a:close/>
                </a:path>
              </a:pathLst>
            </a:custGeom>
            <a:blipFill>
              <a:blip r:embed="rId2"/>
              <a:stretch>
                <a:fillRect t="-9339" b="-9339"/>
              </a:stretch>
            </a:blipFill>
          </p:spPr>
          <p:txBody>
            <a:bodyPr/>
            <a:lstStyle/>
            <a:p>
              <a:endParaRPr lang="en-US"/>
            </a:p>
          </p:txBody>
        </p:sp>
      </p:grpSp>
      <p:sp>
        <p:nvSpPr>
          <p:cNvPr id="4" name="AutoShape 4"/>
          <p:cNvSpPr/>
          <p:nvPr/>
        </p:nvSpPr>
        <p:spPr>
          <a:xfrm>
            <a:off x="-129767" y="10129838"/>
            <a:ext cx="18547535" cy="0"/>
          </a:xfrm>
          <a:prstGeom prst="line">
            <a:avLst/>
          </a:prstGeom>
          <a:ln w="238125" cap="flat">
            <a:solidFill>
              <a:srgbClr val="50A5D5"/>
            </a:solidFill>
            <a:prstDash val="solid"/>
            <a:headEnd type="none" w="sm" len="sm"/>
            <a:tailEnd type="none" w="sm" len="sm"/>
          </a:ln>
        </p:spPr>
        <p:txBody>
          <a:bodyPr/>
          <a:lstStyle/>
          <a:p>
            <a:endParaRPr lang="en-US"/>
          </a:p>
        </p:txBody>
      </p:sp>
      <p:sp>
        <p:nvSpPr>
          <p:cNvPr id="5" name="TextBox 5"/>
          <p:cNvSpPr txBox="1"/>
          <p:nvPr/>
        </p:nvSpPr>
        <p:spPr>
          <a:xfrm>
            <a:off x="9796392" y="3257550"/>
            <a:ext cx="7255329" cy="3695700"/>
          </a:xfrm>
          <a:prstGeom prst="rect">
            <a:avLst/>
          </a:prstGeom>
        </p:spPr>
        <p:txBody>
          <a:bodyPr lIns="0" tIns="0" rIns="0" bIns="0" rtlCol="0" anchor="t">
            <a:spAutoFit/>
          </a:bodyPr>
          <a:lstStyle/>
          <a:p>
            <a:pPr>
              <a:lnSpc>
                <a:spcPts val="9750"/>
              </a:lnSpc>
            </a:pPr>
            <a:r>
              <a:rPr lang="en-US" sz="7500" spc="225">
                <a:solidFill>
                  <a:srgbClr val="50A5D5"/>
                </a:solidFill>
                <a:latin typeface="Kollektif"/>
              </a:rPr>
              <a:t>A Deeper Dive into the Business Case</a:t>
            </a:r>
          </a:p>
        </p:txBody>
      </p:sp>
      <p:sp>
        <p:nvSpPr>
          <p:cNvPr id="6" name="TextBox 6"/>
          <p:cNvSpPr txBox="1"/>
          <p:nvPr/>
        </p:nvSpPr>
        <p:spPr>
          <a:xfrm>
            <a:off x="5511804" y="1202842"/>
            <a:ext cx="3218059" cy="3444875"/>
          </a:xfrm>
          <a:prstGeom prst="rect">
            <a:avLst/>
          </a:prstGeom>
        </p:spPr>
        <p:txBody>
          <a:bodyPr lIns="0" tIns="0" rIns="0" bIns="0" rtlCol="0" anchor="t">
            <a:spAutoFit/>
          </a:bodyPr>
          <a:lstStyle/>
          <a:p>
            <a:pPr>
              <a:lnSpc>
                <a:spcPts val="28000"/>
              </a:lnSpc>
            </a:pPr>
            <a:r>
              <a:rPr lang="en-US" sz="20000" spc="-1200">
                <a:solidFill>
                  <a:srgbClr val="50A5D5"/>
                </a:solidFill>
                <a:latin typeface="Kollektif Bold Italics"/>
              </a:rPr>
              <a:t>02</a:t>
            </a:r>
          </a:p>
        </p:txBody>
      </p:sp>
      <p:sp>
        <p:nvSpPr>
          <p:cNvPr id="7" name="TextBox 7"/>
          <p:cNvSpPr txBox="1"/>
          <p:nvPr/>
        </p:nvSpPr>
        <p:spPr>
          <a:xfrm>
            <a:off x="614564" y="2371908"/>
            <a:ext cx="4993856" cy="936625"/>
          </a:xfrm>
          <a:prstGeom prst="rect">
            <a:avLst/>
          </a:prstGeom>
        </p:spPr>
        <p:txBody>
          <a:bodyPr lIns="0" tIns="0" rIns="0" bIns="0" rtlCol="0" anchor="t">
            <a:spAutoFit/>
          </a:bodyPr>
          <a:lstStyle/>
          <a:p>
            <a:pPr algn="r">
              <a:lnSpc>
                <a:spcPts val="7699"/>
              </a:lnSpc>
            </a:pPr>
            <a:r>
              <a:rPr lang="en-US" sz="5499" spc="219">
                <a:solidFill>
                  <a:srgbClr val="BFBFBF">
                    <a:alpha val="49804"/>
                  </a:srgbClr>
                </a:solidFill>
                <a:latin typeface="Kollektif"/>
              </a:rPr>
              <a:t>SECTION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29767" y="10129838"/>
            <a:ext cx="18547535" cy="0"/>
          </a:xfrm>
          <a:prstGeom prst="line">
            <a:avLst/>
          </a:prstGeom>
          <a:ln w="238125" cap="flat">
            <a:solidFill>
              <a:srgbClr val="50A5D5"/>
            </a:solidFill>
            <a:prstDash val="solid"/>
            <a:headEnd type="none" w="sm" len="sm"/>
            <a:tailEnd type="none" w="sm" len="sm"/>
          </a:ln>
        </p:spPr>
        <p:txBody>
          <a:bodyPr/>
          <a:lstStyle/>
          <a:p>
            <a:endParaRPr lang="en-US"/>
          </a:p>
        </p:txBody>
      </p:sp>
      <p:pic>
        <p:nvPicPr>
          <p:cNvPr id="3" name="Picture 3"/>
          <p:cNvPicPr>
            <a:picLocks noChangeAspect="1"/>
          </p:cNvPicPr>
          <p:nvPr/>
        </p:nvPicPr>
        <p:blipFill>
          <a:blip r:embed="rId3"/>
          <a:srcRect/>
          <a:stretch>
            <a:fillRect/>
          </a:stretch>
        </p:blipFill>
        <p:spPr>
          <a:xfrm>
            <a:off x="1647609" y="375934"/>
            <a:ext cx="6769503" cy="2185985"/>
          </a:xfrm>
          <a:prstGeom prst="rect">
            <a:avLst/>
          </a:prstGeom>
        </p:spPr>
      </p:pic>
      <p:sp>
        <p:nvSpPr>
          <p:cNvPr id="4" name="TextBox 4"/>
          <p:cNvSpPr txBox="1"/>
          <p:nvPr/>
        </p:nvSpPr>
        <p:spPr>
          <a:xfrm>
            <a:off x="9829806" y="4767909"/>
            <a:ext cx="8200126" cy="1577340"/>
          </a:xfrm>
          <a:prstGeom prst="rect">
            <a:avLst/>
          </a:prstGeom>
        </p:spPr>
        <p:txBody>
          <a:bodyPr lIns="0" tIns="0" rIns="0" bIns="0" rtlCol="0" anchor="t">
            <a:spAutoFit/>
          </a:bodyPr>
          <a:lstStyle/>
          <a:p>
            <a:pPr algn="ctr">
              <a:lnSpc>
                <a:spcPts val="6240"/>
              </a:lnSpc>
              <a:spcBef>
                <a:spcPct val="0"/>
              </a:spcBef>
            </a:pPr>
            <a:r>
              <a:rPr lang="en-US" sz="4800">
                <a:solidFill>
                  <a:srgbClr val="50A5D5"/>
                </a:solidFill>
                <a:latin typeface="Kollektif Bold"/>
              </a:rPr>
              <a:t>Nehemiah Manufacturing Harvard Case Study</a:t>
            </a:r>
          </a:p>
        </p:txBody>
      </p:sp>
      <p:sp>
        <p:nvSpPr>
          <p:cNvPr id="5" name="TextBox 5"/>
          <p:cNvSpPr txBox="1"/>
          <p:nvPr/>
        </p:nvSpPr>
        <p:spPr>
          <a:xfrm>
            <a:off x="1413002" y="3868749"/>
            <a:ext cx="8039264" cy="3966210"/>
          </a:xfrm>
          <a:prstGeom prst="rect">
            <a:avLst/>
          </a:prstGeom>
        </p:spPr>
        <p:txBody>
          <a:bodyPr lIns="0" tIns="0" rIns="0" bIns="0" rtlCol="0" anchor="t">
            <a:spAutoFit/>
          </a:bodyPr>
          <a:lstStyle/>
          <a:p>
            <a:pPr marL="0" lvl="0" indent="0" algn="l">
              <a:lnSpc>
                <a:spcPts val="5280"/>
              </a:lnSpc>
              <a:spcBef>
                <a:spcPct val="0"/>
              </a:spcBef>
            </a:pPr>
            <a:r>
              <a:rPr lang="en-US" sz="3300">
                <a:solidFill>
                  <a:srgbClr val="000000"/>
                </a:solidFill>
                <a:latin typeface="Kollektif"/>
              </a:rPr>
              <a:t>From its inception, Nehemiah has practiced what they call “second chance” hiring of hard-to-hire and formerly incarcerated individuals. They also provide a social support team to help these employees succeed.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6973015" y="-164095"/>
            <a:ext cx="11444753" cy="10546345"/>
            <a:chOff x="0" y="0"/>
            <a:chExt cx="3871435" cy="3567529"/>
          </a:xfrm>
        </p:grpSpPr>
        <p:sp>
          <p:nvSpPr>
            <p:cNvPr id="3" name="Freeform 3"/>
            <p:cNvSpPr/>
            <p:nvPr/>
          </p:nvSpPr>
          <p:spPr>
            <a:xfrm>
              <a:off x="0" y="0"/>
              <a:ext cx="3871435" cy="3567529"/>
            </a:xfrm>
            <a:custGeom>
              <a:avLst/>
              <a:gdLst/>
              <a:ahLst/>
              <a:cxnLst/>
              <a:rect l="l" t="t" r="r" b="b"/>
              <a:pathLst>
                <a:path w="3871435" h="3567529">
                  <a:moveTo>
                    <a:pt x="0" y="0"/>
                  </a:moveTo>
                  <a:lnTo>
                    <a:pt x="3871435" y="0"/>
                  </a:lnTo>
                  <a:lnTo>
                    <a:pt x="3871435" y="3567529"/>
                  </a:lnTo>
                  <a:lnTo>
                    <a:pt x="0" y="3567529"/>
                  </a:lnTo>
                  <a:close/>
                </a:path>
              </a:pathLst>
            </a:custGeom>
            <a:solidFill>
              <a:srgbClr val="E9E9E9">
                <a:alpha val="80000"/>
              </a:srgbClr>
            </a:solidFill>
          </p:spPr>
          <p:txBody>
            <a:bodyPr/>
            <a:lstStyle/>
            <a:p>
              <a:endParaRPr lang="en-US"/>
            </a:p>
          </p:txBody>
        </p:sp>
      </p:grpSp>
      <p:sp>
        <p:nvSpPr>
          <p:cNvPr id="4" name="AutoShape 4"/>
          <p:cNvSpPr/>
          <p:nvPr/>
        </p:nvSpPr>
        <p:spPr>
          <a:xfrm rot="-5400000">
            <a:off x="4136718" y="4397299"/>
            <a:ext cx="5672594" cy="0"/>
          </a:xfrm>
          <a:prstGeom prst="line">
            <a:avLst/>
          </a:prstGeom>
          <a:ln w="57150" cap="rnd">
            <a:solidFill>
              <a:srgbClr val="50A5D5"/>
            </a:solidFill>
            <a:prstDash val="solid"/>
            <a:headEnd type="none" w="sm" len="sm"/>
            <a:tailEnd type="none" w="sm" len="sm"/>
          </a:ln>
        </p:spPr>
        <p:txBody>
          <a:bodyPr/>
          <a:lstStyle/>
          <a:p>
            <a:endParaRPr lang="en-US"/>
          </a:p>
        </p:txBody>
      </p:sp>
      <p:grpSp>
        <p:nvGrpSpPr>
          <p:cNvPr id="5" name="Group 5"/>
          <p:cNvGrpSpPr/>
          <p:nvPr/>
        </p:nvGrpSpPr>
        <p:grpSpPr>
          <a:xfrm>
            <a:off x="6780594" y="1433628"/>
            <a:ext cx="407147" cy="407147"/>
            <a:chOff x="0" y="0"/>
            <a:chExt cx="6350000" cy="6350000"/>
          </a:xfrm>
        </p:grpSpPr>
        <p:sp>
          <p:nvSpPr>
            <p:cNvPr id="6" name="Freeform 6"/>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50A5D5"/>
            </a:solidFill>
          </p:spPr>
          <p:txBody>
            <a:bodyPr/>
            <a:lstStyle/>
            <a:p>
              <a:endParaRPr lang="en-US"/>
            </a:p>
          </p:txBody>
        </p:sp>
      </p:grpSp>
      <p:grpSp>
        <p:nvGrpSpPr>
          <p:cNvPr id="7" name="Group 7"/>
          <p:cNvGrpSpPr/>
          <p:nvPr/>
        </p:nvGrpSpPr>
        <p:grpSpPr>
          <a:xfrm>
            <a:off x="6780594" y="4018726"/>
            <a:ext cx="407147" cy="407147"/>
            <a:chOff x="0" y="0"/>
            <a:chExt cx="6350000" cy="6350000"/>
          </a:xfrm>
        </p:grpSpPr>
        <p:sp>
          <p:nvSpPr>
            <p:cNvPr id="8" name="Freeform 8"/>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50A5D5"/>
            </a:solidFill>
          </p:spPr>
          <p:txBody>
            <a:bodyPr/>
            <a:lstStyle/>
            <a:p>
              <a:endParaRPr lang="en-US"/>
            </a:p>
          </p:txBody>
        </p:sp>
      </p:grpSp>
      <p:grpSp>
        <p:nvGrpSpPr>
          <p:cNvPr id="9" name="Group 9"/>
          <p:cNvGrpSpPr/>
          <p:nvPr/>
        </p:nvGrpSpPr>
        <p:grpSpPr>
          <a:xfrm>
            <a:off x="6780594" y="7210997"/>
            <a:ext cx="407147" cy="407147"/>
            <a:chOff x="0" y="0"/>
            <a:chExt cx="6350000" cy="6350000"/>
          </a:xfrm>
        </p:grpSpPr>
        <p:sp>
          <p:nvSpPr>
            <p:cNvPr id="10" name="Freeform 10"/>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50A5D5"/>
            </a:solidFill>
          </p:spPr>
          <p:txBody>
            <a:bodyPr/>
            <a:lstStyle/>
            <a:p>
              <a:endParaRPr lang="en-US"/>
            </a:p>
          </p:txBody>
        </p:sp>
      </p:grpSp>
      <p:sp>
        <p:nvSpPr>
          <p:cNvPr id="11" name="AutoShape 11"/>
          <p:cNvSpPr/>
          <p:nvPr/>
        </p:nvSpPr>
        <p:spPr>
          <a:xfrm>
            <a:off x="-129767" y="10129838"/>
            <a:ext cx="18547535" cy="0"/>
          </a:xfrm>
          <a:prstGeom prst="line">
            <a:avLst/>
          </a:prstGeom>
          <a:ln w="238125" cap="flat">
            <a:solidFill>
              <a:srgbClr val="50A5D5"/>
            </a:solidFill>
            <a:prstDash val="solid"/>
            <a:headEnd type="none" w="sm" len="sm"/>
            <a:tailEnd type="none" w="sm" len="sm"/>
          </a:ln>
        </p:spPr>
        <p:txBody>
          <a:bodyPr/>
          <a:lstStyle/>
          <a:p>
            <a:endParaRPr lang="en-US"/>
          </a:p>
        </p:txBody>
      </p:sp>
      <p:sp>
        <p:nvSpPr>
          <p:cNvPr id="12" name="TextBox 12"/>
          <p:cNvSpPr txBox="1"/>
          <p:nvPr/>
        </p:nvSpPr>
        <p:spPr>
          <a:xfrm>
            <a:off x="1028700" y="2827204"/>
            <a:ext cx="5513768" cy="2704467"/>
          </a:xfrm>
          <a:prstGeom prst="rect">
            <a:avLst/>
          </a:prstGeom>
        </p:spPr>
        <p:txBody>
          <a:bodyPr lIns="0" tIns="0" rIns="0" bIns="0" rtlCol="0" anchor="t">
            <a:spAutoFit/>
          </a:bodyPr>
          <a:lstStyle/>
          <a:p>
            <a:pPr>
              <a:lnSpc>
                <a:spcPts val="10789"/>
              </a:lnSpc>
            </a:pPr>
            <a:r>
              <a:rPr lang="en-US" sz="8299" spc="248">
                <a:solidFill>
                  <a:srgbClr val="50A5D5"/>
                </a:solidFill>
                <a:latin typeface="Kollektif"/>
              </a:rPr>
              <a:t>Key Takeaways</a:t>
            </a:r>
          </a:p>
        </p:txBody>
      </p:sp>
      <p:pic>
        <p:nvPicPr>
          <p:cNvPr id="13" name="Picture 13"/>
          <p:cNvPicPr>
            <a:picLocks noChangeAspect="1"/>
          </p:cNvPicPr>
          <p:nvPr/>
        </p:nvPicPr>
        <p:blipFill>
          <a:blip r:embed="rId2"/>
          <a:srcRect/>
          <a:stretch>
            <a:fillRect/>
          </a:stretch>
        </p:blipFill>
        <p:spPr>
          <a:xfrm>
            <a:off x="1028700" y="6443072"/>
            <a:ext cx="4756180" cy="1535850"/>
          </a:xfrm>
          <a:prstGeom prst="rect">
            <a:avLst/>
          </a:prstGeom>
        </p:spPr>
      </p:pic>
      <p:sp>
        <p:nvSpPr>
          <p:cNvPr id="14" name="TextBox 14"/>
          <p:cNvSpPr txBox="1"/>
          <p:nvPr/>
        </p:nvSpPr>
        <p:spPr>
          <a:xfrm>
            <a:off x="8156282" y="7892416"/>
            <a:ext cx="8773418" cy="908684"/>
          </a:xfrm>
          <a:prstGeom prst="rect">
            <a:avLst/>
          </a:prstGeom>
        </p:spPr>
        <p:txBody>
          <a:bodyPr lIns="0" tIns="0" rIns="0" bIns="0" rtlCol="0" anchor="t">
            <a:spAutoFit/>
          </a:bodyPr>
          <a:lstStyle/>
          <a:p>
            <a:pPr>
              <a:lnSpc>
                <a:spcPts val="3600"/>
              </a:lnSpc>
            </a:pPr>
            <a:r>
              <a:rPr lang="en-US" sz="2400">
                <a:solidFill>
                  <a:srgbClr val="000000"/>
                </a:solidFill>
                <a:latin typeface="Kollektif"/>
              </a:rPr>
              <a:t>This has been proven to be instrumental in keeping a second chance individual employed.</a:t>
            </a:r>
          </a:p>
        </p:txBody>
      </p:sp>
      <p:sp>
        <p:nvSpPr>
          <p:cNvPr id="15" name="TextBox 15"/>
          <p:cNvSpPr txBox="1"/>
          <p:nvPr/>
        </p:nvSpPr>
        <p:spPr>
          <a:xfrm>
            <a:off x="8156282" y="3459072"/>
            <a:ext cx="8773418" cy="1089660"/>
          </a:xfrm>
          <a:prstGeom prst="rect">
            <a:avLst/>
          </a:prstGeom>
        </p:spPr>
        <p:txBody>
          <a:bodyPr lIns="0" tIns="0" rIns="0" bIns="0" rtlCol="0" anchor="t">
            <a:spAutoFit/>
          </a:bodyPr>
          <a:lstStyle/>
          <a:p>
            <a:pPr>
              <a:lnSpc>
                <a:spcPts val="4350"/>
              </a:lnSpc>
            </a:pPr>
            <a:r>
              <a:rPr lang="en-US" sz="2900">
                <a:solidFill>
                  <a:srgbClr val="50A5D5"/>
                </a:solidFill>
                <a:latin typeface="Kollektif Bold"/>
              </a:rPr>
              <a:t>Nehemiah has maintained a 15 percent turnover rate over the past 10 years</a:t>
            </a:r>
          </a:p>
        </p:txBody>
      </p:sp>
      <p:sp>
        <p:nvSpPr>
          <p:cNvPr id="16" name="TextBox 16"/>
          <p:cNvSpPr txBox="1"/>
          <p:nvPr/>
        </p:nvSpPr>
        <p:spPr>
          <a:xfrm>
            <a:off x="8156282" y="4663546"/>
            <a:ext cx="8773418" cy="908684"/>
          </a:xfrm>
          <a:prstGeom prst="rect">
            <a:avLst/>
          </a:prstGeom>
        </p:spPr>
        <p:txBody>
          <a:bodyPr lIns="0" tIns="0" rIns="0" bIns="0" rtlCol="0" anchor="t">
            <a:spAutoFit/>
          </a:bodyPr>
          <a:lstStyle/>
          <a:p>
            <a:pPr>
              <a:lnSpc>
                <a:spcPts val="3600"/>
              </a:lnSpc>
            </a:pPr>
            <a:r>
              <a:rPr lang="en-US" sz="2400">
                <a:solidFill>
                  <a:srgbClr val="000000"/>
                </a:solidFill>
                <a:latin typeface="Kollektif"/>
              </a:rPr>
              <a:t>Second Chance employees are Nehemiah's most loyal and hard-working, in an industry where the turnover rate averages 40%.</a:t>
            </a:r>
          </a:p>
        </p:txBody>
      </p:sp>
      <p:sp>
        <p:nvSpPr>
          <p:cNvPr id="17" name="TextBox 17"/>
          <p:cNvSpPr txBox="1"/>
          <p:nvPr/>
        </p:nvSpPr>
        <p:spPr>
          <a:xfrm>
            <a:off x="8156282" y="6669716"/>
            <a:ext cx="8773418" cy="1089660"/>
          </a:xfrm>
          <a:prstGeom prst="rect">
            <a:avLst/>
          </a:prstGeom>
        </p:spPr>
        <p:txBody>
          <a:bodyPr lIns="0" tIns="0" rIns="0" bIns="0" rtlCol="0" anchor="t">
            <a:spAutoFit/>
          </a:bodyPr>
          <a:lstStyle/>
          <a:p>
            <a:pPr>
              <a:lnSpc>
                <a:spcPts val="4350"/>
              </a:lnSpc>
            </a:pPr>
            <a:r>
              <a:rPr lang="en-US" sz="2900">
                <a:solidFill>
                  <a:srgbClr val="50A5D5"/>
                </a:solidFill>
                <a:latin typeface="Kollektif Bold"/>
              </a:rPr>
              <a:t>Hiring a social worker that focused on mitigating ancillary challenges incarcerated individuals face</a:t>
            </a:r>
          </a:p>
        </p:txBody>
      </p:sp>
      <p:sp>
        <p:nvSpPr>
          <p:cNvPr id="18" name="TextBox 18"/>
          <p:cNvSpPr txBox="1"/>
          <p:nvPr/>
        </p:nvSpPr>
        <p:spPr>
          <a:xfrm>
            <a:off x="8156282" y="1117827"/>
            <a:ext cx="8773418" cy="537210"/>
          </a:xfrm>
          <a:prstGeom prst="rect">
            <a:avLst/>
          </a:prstGeom>
        </p:spPr>
        <p:txBody>
          <a:bodyPr lIns="0" tIns="0" rIns="0" bIns="0" rtlCol="0" anchor="t">
            <a:spAutoFit/>
          </a:bodyPr>
          <a:lstStyle/>
          <a:p>
            <a:pPr>
              <a:lnSpc>
                <a:spcPts val="4350"/>
              </a:lnSpc>
            </a:pPr>
            <a:r>
              <a:rPr lang="en-US" sz="2900">
                <a:solidFill>
                  <a:srgbClr val="50A5D5"/>
                </a:solidFill>
                <a:latin typeface="Kollektif Bold"/>
              </a:rPr>
              <a:t>Out of 190 employees, 130 are second chance hires</a:t>
            </a:r>
          </a:p>
        </p:txBody>
      </p:sp>
      <p:sp>
        <p:nvSpPr>
          <p:cNvPr id="19" name="TextBox 19"/>
          <p:cNvSpPr txBox="1"/>
          <p:nvPr/>
        </p:nvSpPr>
        <p:spPr>
          <a:xfrm>
            <a:off x="8156282" y="1769337"/>
            <a:ext cx="8773418" cy="451484"/>
          </a:xfrm>
          <a:prstGeom prst="rect">
            <a:avLst/>
          </a:prstGeom>
        </p:spPr>
        <p:txBody>
          <a:bodyPr lIns="0" tIns="0" rIns="0" bIns="0" rtlCol="0" anchor="t">
            <a:spAutoFit/>
          </a:bodyPr>
          <a:lstStyle/>
          <a:p>
            <a:pPr>
              <a:lnSpc>
                <a:spcPts val="3600"/>
              </a:lnSpc>
            </a:pPr>
            <a:r>
              <a:rPr lang="en-US" sz="2400">
                <a:solidFill>
                  <a:srgbClr val="000000"/>
                </a:solidFill>
                <a:latin typeface="Kollektif"/>
              </a:rPr>
              <a:t>This represents about 80-85% of Nehemiah's workforce.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3831727" y="-129672"/>
            <a:ext cx="4456273" cy="10546345"/>
            <a:chOff x="0" y="0"/>
            <a:chExt cx="1507430" cy="3567529"/>
          </a:xfrm>
        </p:grpSpPr>
        <p:sp>
          <p:nvSpPr>
            <p:cNvPr id="3" name="Freeform 3"/>
            <p:cNvSpPr/>
            <p:nvPr/>
          </p:nvSpPr>
          <p:spPr>
            <a:xfrm>
              <a:off x="0" y="0"/>
              <a:ext cx="1507430" cy="3567529"/>
            </a:xfrm>
            <a:custGeom>
              <a:avLst/>
              <a:gdLst/>
              <a:ahLst/>
              <a:cxnLst/>
              <a:rect l="l" t="t" r="r" b="b"/>
              <a:pathLst>
                <a:path w="1507430" h="3567529">
                  <a:moveTo>
                    <a:pt x="0" y="0"/>
                  </a:moveTo>
                  <a:lnTo>
                    <a:pt x="1507430" y="0"/>
                  </a:lnTo>
                  <a:lnTo>
                    <a:pt x="1507430" y="3567529"/>
                  </a:lnTo>
                  <a:lnTo>
                    <a:pt x="0" y="3567529"/>
                  </a:lnTo>
                  <a:close/>
                </a:path>
              </a:pathLst>
            </a:custGeom>
            <a:solidFill>
              <a:srgbClr val="E9E9E9">
                <a:alpha val="80000"/>
              </a:srgbClr>
            </a:solidFill>
          </p:spPr>
          <p:txBody>
            <a:bodyPr/>
            <a:lstStyle/>
            <a:p>
              <a:endParaRPr lang="en-US"/>
            </a:p>
          </p:txBody>
        </p:sp>
      </p:grpSp>
      <p:grpSp>
        <p:nvGrpSpPr>
          <p:cNvPr id="4" name="Group 4"/>
          <p:cNvGrpSpPr>
            <a:grpSpLocks noChangeAspect="1"/>
          </p:cNvGrpSpPr>
          <p:nvPr/>
        </p:nvGrpSpPr>
        <p:grpSpPr>
          <a:xfrm>
            <a:off x="12718571" y="1346825"/>
            <a:ext cx="3341293" cy="7593349"/>
            <a:chOff x="0" y="0"/>
            <a:chExt cx="3093720" cy="7030720"/>
          </a:xfrm>
        </p:grpSpPr>
        <p:sp>
          <p:nvSpPr>
            <p:cNvPr id="5" name="Freeform 5"/>
            <p:cNvSpPr/>
            <p:nvPr/>
          </p:nvSpPr>
          <p:spPr>
            <a:xfrm>
              <a:off x="0" y="0"/>
              <a:ext cx="3093720" cy="7030720"/>
            </a:xfrm>
            <a:custGeom>
              <a:avLst/>
              <a:gdLst/>
              <a:ahLst/>
              <a:cxnLst/>
              <a:rect l="l" t="t" r="r" b="b"/>
              <a:pathLst>
                <a:path w="3093720" h="7030720">
                  <a:moveTo>
                    <a:pt x="0" y="0"/>
                  </a:moveTo>
                  <a:lnTo>
                    <a:pt x="2293620" y="0"/>
                  </a:lnTo>
                  <a:cubicBezTo>
                    <a:pt x="2735580" y="0"/>
                    <a:pt x="3093720" y="358140"/>
                    <a:pt x="3093720" y="800100"/>
                  </a:cubicBezTo>
                  <a:lnTo>
                    <a:pt x="3093720" y="7030720"/>
                  </a:lnTo>
                  <a:lnTo>
                    <a:pt x="3093720" y="7030720"/>
                  </a:lnTo>
                  <a:lnTo>
                    <a:pt x="0" y="7030720"/>
                  </a:lnTo>
                  <a:lnTo>
                    <a:pt x="0" y="7030720"/>
                  </a:lnTo>
                  <a:lnTo>
                    <a:pt x="0" y="0"/>
                  </a:lnTo>
                  <a:lnTo>
                    <a:pt x="0" y="0"/>
                  </a:lnTo>
                  <a:close/>
                </a:path>
              </a:pathLst>
            </a:custGeom>
            <a:blipFill>
              <a:blip r:embed="rId2"/>
              <a:stretch>
                <a:fillRect l="-165716" r="-75170"/>
              </a:stretch>
            </a:blipFill>
          </p:spPr>
          <p:txBody>
            <a:bodyPr/>
            <a:lstStyle/>
            <a:p>
              <a:endParaRPr lang="en-US"/>
            </a:p>
          </p:txBody>
        </p:sp>
      </p:grpSp>
      <p:sp>
        <p:nvSpPr>
          <p:cNvPr id="6" name="AutoShape 6"/>
          <p:cNvSpPr/>
          <p:nvPr/>
        </p:nvSpPr>
        <p:spPr>
          <a:xfrm>
            <a:off x="-129767" y="10129838"/>
            <a:ext cx="18547535" cy="0"/>
          </a:xfrm>
          <a:prstGeom prst="line">
            <a:avLst/>
          </a:prstGeom>
          <a:ln w="238125" cap="flat">
            <a:solidFill>
              <a:srgbClr val="50A5D5"/>
            </a:solidFill>
            <a:prstDash val="solid"/>
            <a:headEnd type="none" w="sm" len="sm"/>
            <a:tailEnd type="none" w="sm" len="sm"/>
          </a:ln>
        </p:spPr>
        <p:txBody>
          <a:bodyPr/>
          <a:lstStyle/>
          <a:p>
            <a:endParaRPr lang="en-US"/>
          </a:p>
        </p:txBody>
      </p:sp>
      <p:sp>
        <p:nvSpPr>
          <p:cNvPr id="7" name="TextBox 7"/>
          <p:cNvSpPr txBox="1"/>
          <p:nvPr/>
        </p:nvSpPr>
        <p:spPr>
          <a:xfrm>
            <a:off x="1973985" y="4645447"/>
            <a:ext cx="9580057" cy="4107180"/>
          </a:xfrm>
          <a:prstGeom prst="rect">
            <a:avLst/>
          </a:prstGeom>
        </p:spPr>
        <p:txBody>
          <a:bodyPr lIns="0" tIns="0" rIns="0" bIns="0" rtlCol="0" anchor="t">
            <a:spAutoFit/>
          </a:bodyPr>
          <a:lstStyle/>
          <a:p>
            <a:pPr>
              <a:lnSpc>
                <a:spcPts val="10919"/>
              </a:lnSpc>
            </a:pPr>
            <a:r>
              <a:rPr lang="en-US" sz="7800" spc="234">
                <a:solidFill>
                  <a:srgbClr val="50A5D5"/>
                </a:solidFill>
                <a:latin typeface="Kollektif"/>
              </a:rPr>
              <a:t>Why Companies Engage in Fair Chance Hiring</a:t>
            </a:r>
          </a:p>
        </p:txBody>
      </p:sp>
      <p:sp>
        <p:nvSpPr>
          <p:cNvPr id="8" name="TextBox 8"/>
          <p:cNvSpPr txBox="1"/>
          <p:nvPr/>
        </p:nvSpPr>
        <p:spPr>
          <a:xfrm>
            <a:off x="7110662" y="1178397"/>
            <a:ext cx="3456187" cy="3444875"/>
          </a:xfrm>
          <a:prstGeom prst="rect">
            <a:avLst/>
          </a:prstGeom>
        </p:spPr>
        <p:txBody>
          <a:bodyPr lIns="0" tIns="0" rIns="0" bIns="0" rtlCol="0" anchor="t">
            <a:spAutoFit/>
          </a:bodyPr>
          <a:lstStyle/>
          <a:p>
            <a:pPr>
              <a:lnSpc>
                <a:spcPts val="28000"/>
              </a:lnSpc>
            </a:pPr>
            <a:r>
              <a:rPr lang="en-US" sz="20000" spc="-1200">
                <a:solidFill>
                  <a:srgbClr val="50A5D5"/>
                </a:solidFill>
                <a:latin typeface="Kollektif Bold Italics"/>
              </a:rPr>
              <a:t>03</a:t>
            </a:r>
          </a:p>
        </p:txBody>
      </p:sp>
      <p:sp>
        <p:nvSpPr>
          <p:cNvPr id="9" name="TextBox 9"/>
          <p:cNvSpPr txBox="1"/>
          <p:nvPr/>
        </p:nvSpPr>
        <p:spPr>
          <a:xfrm>
            <a:off x="2213422" y="2347462"/>
            <a:ext cx="4993856" cy="936625"/>
          </a:xfrm>
          <a:prstGeom prst="rect">
            <a:avLst/>
          </a:prstGeom>
        </p:spPr>
        <p:txBody>
          <a:bodyPr lIns="0" tIns="0" rIns="0" bIns="0" rtlCol="0" anchor="t">
            <a:spAutoFit/>
          </a:bodyPr>
          <a:lstStyle/>
          <a:p>
            <a:pPr algn="r">
              <a:lnSpc>
                <a:spcPts val="7699"/>
              </a:lnSpc>
            </a:pPr>
            <a:r>
              <a:rPr lang="en-US" sz="5499" spc="219">
                <a:solidFill>
                  <a:srgbClr val="BFBFBF">
                    <a:alpha val="49804"/>
                  </a:srgbClr>
                </a:solidFill>
                <a:latin typeface="Kollektif"/>
              </a:rPr>
              <a:t>SECTION </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755</Words>
  <Application>Microsoft Office PowerPoint</Application>
  <PresentationFormat>Custom</PresentationFormat>
  <Paragraphs>80</Paragraphs>
  <Slides>13</Slides>
  <Notes>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13</vt:i4>
      </vt:variant>
    </vt:vector>
  </HeadingPairs>
  <TitlesOfParts>
    <vt:vector size="21" baseType="lpstr">
      <vt:lpstr>Arial</vt:lpstr>
      <vt:lpstr>Kollektif Bold</vt:lpstr>
      <vt:lpstr>Calibri</vt:lpstr>
      <vt:lpstr>Kollektif</vt:lpstr>
      <vt:lpstr>Kollektif Bold Italics</vt:lpstr>
      <vt:lpstr>Kollektif Italics</vt:lpstr>
      <vt:lpstr>Fahkwang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2022_08_11 DRAFT NRWC Pitch Deck</dc:title>
  <dc:creator>Jason Whyte</dc:creator>
  <cp:lastModifiedBy>eisen adorador</cp:lastModifiedBy>
  <cp:revision>4</cp:revision>
  <dcterms:created xsi:type="dcterms:W3CDTF">2006-08-16T00:00:00Z</dcterms:created>
  <dcterms:modified xsi:type="dcterms:W3CDTF">2025-10-15T02:13:06Z</dcterms:modified>
  <dc:identifier>DAFIHAada6U</dc:identifier>
</cp:coreProperties>
</file>